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58" r:id="rId2"/>
    <p:sldId id="495" r:id="rId3"/>
    <p:sldId id="496" r:id="rId4"/>
    <p:sldId id="497" r:id="rId5"/>
    <p:sldId id="498" r:id="rId6"/>
    <p:sldId id="499" r:id="rId7"/>
    <p:sldId id="503" r:id="rId8"/>
    <p:sldId id="500" r:id="rId9"/>
    <p:sldId id="501" r:id="rId10"/>
    <p:sldId id="502" r:id="rId11"/>
  </p:sldIdLst>
  <p:sldSz cx="9144000" cy="6858000" type="screen4x3"/>
  <p:notesSz cx="6797675" cy="99314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3200" b="1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b="1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b="1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b="1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b="1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3200" b="1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3200" b="1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3200" b="1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3200" b="1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99CC00"/>
    <a:srgbClr val="FFFF00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E8B1032C-EA38-4F05-BA0D-38AFFFC7BED3}" styleName="Styl jasny 3 — Ak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tyl jasny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Styl jasny 1 — Ak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00" autoAdjust="0"/>
    <p:restoredTop sz="85501" autoAdjust="0"/>
  </p:normalViewPr>
  <p:slideViewPr>
    <p:cSldViewPr>
      <p:cViewPr varScale="1">
        <p:scale>
          <a:sx n="94" d="100"/>
          <a:sy n="94" d="100"/>
        </p:scale>
        <p:origin x="1242" y="84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3029115908550084"/>
          <c:y val="8.3535018325438817E-2"/>
          <c:w val="0.4387859563968734"/>
          <c:h val="0.8762034103674161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Arkusz1!$A$2:$A$7</c:f>
              <c:strCache>
                <c:ptCount val="6"/>
                <c:pt idx="0">
                  <c:v>…będą płacili podatki w Gminie</c:v>
                </c:pt>
                <c:pt idx="1">
                  <c:v>…zagwarantują wysokie zatrudnienie</c:v>
                </c:pt>
                <c:pt idx="2">
                  <c:v>Staramy się przyciągać każdego inwestora, niezależnie, czy jest on z zagranicy, czy z kraju</c:v>
                </c:pt>
                <c:pt idx="3">
                  <c:v>…będą chcieli współpracować z Urzędem w przyszłej promocji Gminy</c:v>
                </c:pt>
                <c:pt idx="4">
                  <c:v>…kupią tereny inwestycyjne oferowane przez Gminę</c:v>
                </c:pt>
                <c:pt idx="5">
                  <c:v>…działają w konkretnej branży, którą Gmina uznaje jako strategiczną (kluczową dla rozwoju)</c:v>
                </c:pt>
              </c:strCache>
            </c:strRef>
          </c:cat>
          <c:val>
            <c:numRef>
              <c:f>Arkusz1!$B$2:$B$7</c:f>
              <c:numCache>
                <c:formatCode>General</c:formatCode>
                <c:ptCount val="6"/>
                <c:pt idx="0">
                  <c:v>75.400000000000006</c:v>
                </c:pt>
                <c:pt idx="1">
                  <c:v>70.099999999999994</c:v>
                </c:pt>
                <c:pt idx="2">
                  <c:v>69.400000000000006</c:v>
                </c:pt>
                <c:pt idx="3">
                  <c:v>45.6</c:v>
                </c:pt>
                <c:pt idx="4">
                  <c:v>35.299999999999997</c:v>
                </c:pt>
                <c:pt idx="5">
                  <c:v>20.399999999999999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Raczej tak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Arkusz1!$A$2:$A$7</c:f>
              <c:strCache>
                <c:ptCount val="6"/>
                <c:pt idx="0">
                  <c:v>…będą płacili podatki w Gminie</c:v>
                </c:pt>
                <c:pt idx="1">
                  <c:v>…zagwarantują wysokie zatrudnienie</c:v>
                </c:pt>
                <c:pt idx="2">
                  <c:v>Staramy się przyciągać każdego inwestora, niezależnie, czy jest on z zagranicy, czy z kraju</c:v>
                </c:pt>
                <c:pt idx="3">
                  <c:v>…będą chcieli współpracować z Urzędem w przyszłej promocji Gminy</c:v>
                </c:pt>
                <c:pt idx="4">
                  <c:v>…kupią tereny inwestycyjne oferowane przez Gminę</c:v>
                </c:pt>
                <c:pt idx="5">
                  <c:v>…działają w konkretnej branży, którą Gmina uznaje jako strategiczną (kluczową dla rozwoju)</c:v>
                </c:pt>
              </c:strCache>
            </c:strRef>
          </c:cat>
          <c:val>
            <c:numRef>
              <c:f>Arkusz1!$C$2:$C$7</c:f>
              <c:numCache>
                <c:formatCode>General</c:formatCode>
                <c:ptCount val="6"/>
                <c:pt idx="0">
                  <c:v>19.100000000000001</c:v>
                </c:pt>
                <c:pt idx="1">
                  <c:v>21.7</c:v>
                </c:pt>
                <c:pt idx="2">
                  <c:v>18.100000000000001</c:v>
                </c:pt>
                <c:pt idx="3">
                  <c:v>38.9</c:v>
                </c:pt>
                <c:pt idx="4">
                  <c:v>29.1</c:v>
                </c:pt>
                <c:pt idx="5">
                  <c:v>30.6</c:v>
                </c:pt>
              </c:numCache>
            </c:numRef>
          </c:val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Raczej nie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Arkusz1!$A$2:$A$7</c:f>
              <c:strCache>
                <c:ptCount val="6"/>
                <c:pt idx="0">
                  <c:v>…będą płacili podatki w Gminie</c:v>
                </c:pt>
                <c:pt idx="1">
                  <c:v>…zagwarantują wysokie zatrudnienie</c:v>
                </c:pt>
                <c:pt idx="2">
                  <c:v>Staramy się przyciągać każdego inwestora, niezależnie, czy jest on z zagranicy, czy z kraju</c:v>
                </c:pt>
                <c:pt idx="3">
                  <c:v>…będą chcieli współpracować z Urzędem w przyszłej promocji Gminy</c:v>
                </c:pt>
                <c:pt idx="4">
                  <c:v>…kupią tereny inwestycyjne oferowane przez Gminę</c:v>
                </c:pt>
                <c:pt idx="5">
                  <c:v>…działają w konkretnej branży, którą Gmina uznaje jako strategiczną (kluczową dla rozwoju)</c:v>
                </c:pt>
              </c:strCache>
            </c:strRef>
          </c:cat>
          <c:val>
            <c:numRef>
              <c:f>Arkusz1!$D$2:$D$7</c:f>
              <c:numCache>
                <c:formatCode>General</c:formatCode>
                <c:ptCount val="6"/>
                <c:pt idx="0">
                  <c:v>0.9</c:v>
                </c:pt>
                <c:pt idx="1">
                  <c:v>2.2999999999999998</c:v>
                </c:pt>
                <c:pt idx="2">
                  <c:v>2.5</c:v>
                </c:pt>
                <c:pt idx="3">
                  <c:v>3.2</c:v>
                </c:pt>
                <c:pt idx="4">
                  <c:v>10.8</c:v>
                </c:pt>
                <c:pt idx="5">
                  <c:v>18.899999999999999</c:v>
                </c:pt>
              </c:numCache>
            </c:numRef>
          </c:val>
        </c:ser>
        <c:ser>
          <c:idx val="3"/>
          <c:order val="3"/>
          <c:tx>
            <c:strRef>
              <c:f>Arkusz1!$E$1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strRef>
              <c:f>Arkusz1!$A$2:$A$7</c:f>
              <c:strCache>
                <c:ptCount val="6"/>
                <c:pt idx="0">
                  <c:v>…będą płacili podatki w Gminie</c:v>
                </c:pt>
                <c:pt idx="1">
                  <c:v>…zagwarantują wysokie zatrudnienie</c:v>
                </c:pt>
                <c:pt idx="2">
                  <c:v>Staramy się przyciągać każdego inwestora, niezależnie, czy jest on z zagranicy, czy z kraju</c:v>
                </c:pt>
                <c:pt idx="3">
                  <c:v>…będą chcieli współpracować z Urzędem w przyszłej promocji Gminy</c:v>
                </c:pt>
                <c:pt idx="4">
                  <c:v>…kupią tereny inwestycyjne oferowane przez Gminę</c:v>
                </c:pt>
                <c:pt idx="5">
                  <c:v>…działają w konkretnej branży, którą Gmina uznaje jako strategiczną (kluczową dla rozwoju)</c:v>
                </c:pt>
              </c:strCache>
            </c:strRef>
          </c:cat>
          <c:val>
            <c:numRef>
              <c:f>Arkusz1!$E$2:$E$7</c:f>
              <c:numCache>
                <c:formatCode>General</c:formatCode>
                <c:ptCount val="6"/>
                <c:pt idx="0">
                  <c:v>0.2</c:v>
                </c:pt>
                <c:pt idx="1">
                  <c:v>0.6</c:v>
                </c:pt>
                <c:pt idx="2">
                  <c:v>0.9</c:v>
                </c:pt>
                <c:pt idx="3">
                  <c:v>1.1000000000000001</c:v>
                </c:pt>
                <c:pt idx="4">
                  <c:v>6.2</c:v>
                </c:pt>
                <c:pt idx="5">
                  <c:v>8.1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49675944"/>
        <c:axId val="549671632"/>
      </c:barChart>
      <c:catAx>
        <c:axId val="54967594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pl-PL"/>
          </a:p>
        </c:txPr>
        <c:crossAx val="549671632"/>
        <c:crosses val="autoZero"/>
        <c:auto val="1"/>
        <c:lblAlgn val="ctr"/>
        <c:lblOffset val="100"/>
        <c:noMultiLvlLbl val="0"/>
      </c:catAx>
      <c:valAx>
        <c:axId val="54967163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pl-PL"/>
          </a:p>
        </c:txPr>
        <c:crossAx val="549675944"/>
        <c:crosses val="autoZero"/>
        <c:crossBetween val="between"/>
        <c:majorUnit val="10"/>
        <c:minorUnit val="5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569558386992798E-2"/>
          <c:y val="3.2258390235897988E-3"/>
          <c:w val="0.38182190041326902"/>
          <c:h val="7.347587373310278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 rot="0"/>
    <a:lstStyle/>
    <a:p>
      <a:pPr>
        <a:defRPr sz="1800" b="1">
          <a:solidFill>
            <a:schemeClr val="tx1"/>
          </a:solidFill>
          <a:latin typeface="Calibri" panose="020F0502020204030204" pitchFamily="34" charset="0"/>
        </a:defRPr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570"/>
          </a:xfrm>
          <a:prstGeom prst="rect">
            <a:avLst/>
          </a:prstGeom>
        </p:spPr>
        <p:txBody>
          <a:bodyPr vert="horz" lIns="91453" tIns="45726" rIns="91453" bIns="45726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570"/>
          </a:xfrm>
          <a:prstGeom prst="rect">
            <a:avLst/>
          </a:prstGeom>
        </p:spPr>
        <p:txBody>
          <a:bodyPr vert="horz" lIns="91453" tIns="45726" rIns="91453" bIns="45726" rtlCol="0"/>
          <a:lstStyle>
            <a:lvl1pPr algn="r">
              <a:defRPr sz="1200"/>
            </a:lvl1pPr>
          </a:lstStyle>
          <a:p>
            <a:fld id="{9CD77E40-8B08-4B2D-A95F-1368DFCCBDBE}" type="datetimeFigureOut">
              <a:rPr lang="pl-PL" smtClean="0"/>
              <a:pPr/>
              <a:t>2016-10-02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33107"/>
            <a:ext cx="2945659" cy="496570"/>
          </a:xfrm>
          <a:prstGeom prst="rect">
            <a:avLst/>
          </a:prstGeom>
        </p:spPr>
        <p:txBody>
          <a:bodyPr vert="horz" lIns="91453" tIns="45726" rIns="91453" bIns="45726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50443" y="9433107"/>
            <a:ext cx="2945659" cy="496570"/>
          </a:xfrm>
          <a:prstGeom prst="rect">
            <a:avLst/>
          </a:prstGeom>
        </p:spPr>
        <p:txBody>
          <a:bodyPr vert="horz" lIns="91453" tIns="45726" rIns="91453" bIns="45726" rtlCol="0" anchor="b"/>
          <a:lstStyle>
            <a:lvl1pPr algn="r">
              <a:defRPr sz="1200"/>
            </a:lvl1pPr>
          </a:lstStyle>
          <a:p>
            <a:fld id="{EF85EDDE-976F-4D1C-AAE8-1F34677D601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93339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53" tIns="45726" rIns="91453" bIns="45726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017" y="0"/>
            <a:ext cx="2945659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53" tIns="45726" rIns="91453" bIns="45726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358" y="4717416"/>
            <a:ext cx="4984962" cy="4469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53" tIns="45726" rIns="91453" bIns="457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Kliknij, aby edytować style wzorca tekstu</a:t>
            </a:r>
          </a:p>
          <a:p>
            <a:pPr lvl="1"/>
            <a:r>
              <a:rPr lang="en-GB" smtClean="0"/>
              <a:t>Drugi poziom</a:t>
            </a:r>
          </a:p>
          <a:p>
            <a:pPr lvl="2"/>
            <a:r>
              <a:rPr lang="en-GB" smtClean="0"/>
              <a:t>Trzeci poziom</a:t>
            </a:r>
          </a:p>
          <a:p>
            <a:pPr lvl="3"/>
            <a:r>
              <a:rPr lang="en-GB" smtClean="0"/>
              <a:t>Czwarty poziom</a:t>
            </a:r>
          </a:p>
          <a:p>
            <a:pPr lvl="4"/>
            <a:r>
              <a:rPr lang="en-GB" smtClean="0"/>
              <a:t>Piąty poziom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4831"/>
            <a:ext cx="2945659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53" tIns="45726" rIns="91453" bIns="45726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017" y="9434831"/>
            <a:ext cx="2945659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53" tIns="45726" rIns="91453" bIns="45726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</a:lstStyle>
          <a:p>
            <a:fld id="{2153C5BE-1277-42EC-ADC9-870892079E9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7584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CB9770-521B-404C-93D4-CCF8CD221FD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0E6311-5CCA-4101-801F-B4F237D37C4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00850" y="76200"/>
            <a:ext cx="2190750" cy="6324600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228600" y="76200"/>
            <a:ext cx="6419850" cy="632460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E11FF3-8F8A-48C6-8F47-0F6729BBF1D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74A91B-E13A-4BA4-879E-46B44B98E46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04C2C3-F442-4A76-A5FF-5F716261A79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304800" y="1371600"/>
            <a:ext cx="42672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724400" y="1371600"/>
            <a:ext cx="42672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96A709-8D92-4BBE-8392-E13B2050563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FF22DC-9411-4038-BBC1-A4B1B1BAA85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DCA93F-36F0-41AF-A44B-34700D0E734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AF9D30-1EB6-46DD-AC52-32DC2355F4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358069-6D0E-4B0B-88EF-936FEA4F81B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6BE8BE-64A5-4CEF-AEEE-FCF9C488662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76200"/>
            <a:ext cx="8763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371600"/>
            <a:ext cx="86868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Kliknij, aby edytować style wzorca tekstu</a:t>
            </a:r>
          </a:p>
          <a:p>
            <a:pPr lvl="1"/>
            <a:r>
              <a:rPr lang="en-GB" smtClean="0"/>
              <a:t>Drugi poziom</a:t>
            </a:r>
          </a:p>
          <a:p>
            <a:pPr lvl="2"/>
            <a:r>
              <a:rPr lang="en-GB" smtClean="0"/>
              <a:t>Trzeci poziom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66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</a:lstStyle>
          <a:p>
            <a:fld id="{8388E99A-BB5F-420C-A2CD-B3084A86C5DA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000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bg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bg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otolia.com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4036" name="Text Box 20"/>
          <p:cNvSpPr txBox="1">
            <a:spLocks noChangeArrowheads="1"/>
          </p:cNvSpPr>
          <p:nvPr/>
        </p:nvSpPr>
        <p:spPr bwMode="auto">
          <a:xfrm>
            <a:off x="238029" y="1916832"/>
            <a:ext cx="8704927" cy="2492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endParaRPr lang="pl-PL" sz="2400" dirty="0">
              <a:solidFill>
                <a:srgbClr val="00206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anose="020F0502020204030204" pitchFamily="34" charset="0"/>
            </a:endParaRPr>
          </a:p>
          <a:p>
            <a:pPr algn="ctr">
              <a:defRPr/>
            </a:pPr>
            <a:r>
              <a:rPr lang="pl-PL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dr hab. Wojciech Dziemianowicz</a:t>
            </a:r>
          </a:p>
          <a:p>
            <a:pPr algn="ctr">
              <a:defRPr/>
            </a:pPr>
            <a:endParaRPr lang="pl-PL" sz="240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algn="ctr">
              <a:defRPr/>
            </a:pPr>
            <a:r>
              <a:rPr lang="pl-PL" sz="28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Rola marki gminy w przyciąganiu inwestorów – świadome kształtowanie wizerunku regionu a jego sukces gospodarczy</a:t>
            </a:r>
            <a:endParaRPr lang="pl-PL" sz="2400" dirty="0">
              <a:solidFill>
                <a:srgbClr val="00206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0" y="6525344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800" b="0" dirty="0" smtClean="0">
                <a:solidFill>
                  <a:schemeClr val="bg1">
                    <a:lumMod val="50000"/>
                  </a:schemeClr>
                </a:solidFill>
                <a:effectLst/>
              </a:rPr>
              <a:t> ©  </a:t>
            </a:r>
            <a:r>
              <a:rPr lang="pl-PL" sz="800" b="0" dirty="0" err="1" smtClean="0">
                <a:solidFill>
                  <a:schemeClr val="bg1">
                    <a:lumMod val="50000"/>
                  </a:schemeClr>
                </a:solidFill>
                <a:effectLst/>
              </a:rPr>
              <a:t>W.Dziemianowicz</a:t>
            </a:r>
            <a:r>
              <a:rPr lang="pl-PL" sz="800" b="0" dirty="0" smtClean="0">
                <a:solidFill>
                  <a:schemeClr val="bg1">
                    <a:lumMod val="50000"/>
                  </a:schemeClr>
                </a:solidFill>
                <a:effectLst/>
              </a:rPr>
              <a:t>, „Rola </a:t>
            </a:r>
            <a:r>
              <a:rPr lang="pl-PL" sz="800" b="0" dirty="0">
                <a:solidFill>
                  <a:schemeClr val="bg1">
                    <a:lumMod val="50000"/>
                  </a:schemeClr>
                </a:solidFill>
                <a:effectLst/>
              </a:rPr>
              <a:t>marki gminy w przyciąganiu inwestorów – świadome kształtowanie wizerunku regionu a jego sukces </a:t>
            </a:r>
            <a:r>
              <a:rPr lang="pl-PL" sz="800" b="0" dirty="0" smtClean="0">
                <a:solidFill>
                  <a:schemeClr val="bg1">
                    <a:lumMod val="50000"/>
                  </a:schemeClr>
                </a:solidFill>
                <a:effectLst/>
              </a:rPr>
              <a:t>gospodarczy”, </a:t>
            </a:r>
          </a:p>
          <a:p>
            <a:pPr algn="r"/>
            <a:r>
              <a:rPr lang="pl-PL" sz="800" b="0" dirty="0" smtClean="0">
                <a:solidFill>
                  <a:schemeClr val="bg1">
                    <a:lumMod val="50000"/>
                  </a:schemeClr>
                </a:solidFill>
                <a:effectLst/>
              </a:rPr>
              <a:t>VI Festiwal Promocji Gospodarczej Warmii i Mazur, 9-10 listopada 2016 r., Ostróda</a:t>
            </a:r>
            <a:endParaRPr lang="pl-PL" sz="800" b="0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4657" y="5589240"/>
            <a:ext cx="2271670" cy="720000"/>
          </a:xfrm>
          <a:prstGeom prst="rect">
            <a:avLst/>
          </a:prstGeom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33" y="6453336"/>
            <a:ext cx="1377623" cy="360000"/>
          </a:xfrm>
          <a:prstGeom prst="rect">
            <a:avLst/>
          </a:prstGeom>
        </p:spPr>
      </p:pic>
      <p:sp>
        <p:nvSpPr>
          <p:cNvPr id="7" name="pole tekstowe 6"/>
          <p:cNvSpPr txBox="1"/>
          <p:nvPr/>
        </p:nvSpPr>
        <p:spPr>
          <a:xfrm>
            <a:off x="-32836" y="6396335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800" b="0" dirty="0" smtClean="0">
                <a:solidFill>
                  <a:schemeClr val="bg1">
                    <a:lumMod val="50000"/>
                  </a:schemeClr>
                </a:solidFill>
                <a:effectLst/>
              </a:rPr>
              <a:t> ©  </a:t>
            </a:r>
            <a:r>
              <a:rPr lang="pl-PL" sz="800" b="0" dirty="0" err="1" smtClean="0">
                <a:solidFill>
                  <a:schemeClr val="bg1">
                    <a:lumMod val="50000"/>
                  </a:schemeClr>
                </a:solidFill>
                <a:effectLst/>
              </a:rPr>
              <a:t>W.Dziemianowicz</a:t>
            </a:r>
            <a:r>
              <a:rPr lang="pl-PL" sz="800" b="0" dirty="0" smtClean="0">
                <a:solidFill>
                  <a:schemeClr val="bg1">
                    <a:lumMod val="50000"/>
                  </a:schemeClr>
                </a:solidFill>
                <a:effectLst/>
              </a:rPr>
              <a:t>, „Rola </a:t>
            </a:r>
            <a:r>
              <a:rPr lang="pl-PL" sz="800" b="0" dirty="0">
                <a:solidFill>
                  <a:schemeClr val="bg1">
                    <a:lumMod val="50000"/>
                  </a:schemeClr>
                </a:solidFill>
                <a:effectLst/>
              </a:rPr>
              <a:t>marki gminy w przyciąganiu inwestorów – świadome kształtowanie wizerunku regionu a jego sukces </a:t>
            </a:r>
            <a:r>
              <a:rPr lang="pl-PL" sz="800" b="0" dirty="0" smtClean="0">
                <a:solidFill>
                  <a:schemeClr val="bg1">
                    <a:lumMod val="50000"/>
                  </a:schemeClr>
                </a:solidFill>
                <a:effectLst/>
              </a:rPr>
              <a:t>gospodarczy”, </a:t>
            </a:r>
          </a:p>
          <a:p>
            <a:pPr algn="r"/>
            <a:r>
              <a:rPr lang="pl-PL" sz="800" b="0" dirty="0" smtClean="0">
                <a:solidFill>
                  <a:schemeClr val="bg1">
                    <a:lumMod val="50000"/>
                  </a:schemeClr>
                </a:solidFill>
                <a:effectLst/>
              </a:rPr>
              <a:t>VI Festiwal Promocji Gospodarczej Warmii i Mazur, 9-10 listopada 2016 r., </a:t>
            </a:r>
            <a:r>
              <a:rPr lang="pl-PL" sz="800" b="0" dirty="0" smtClean="0">
                <a:solidFill>
                  <a:schemeClr val="bg1">
                    <a:lumMod val="50000"/>
                  </a:schemeClr>
                </a:solidFill>
                <a:effectLst/>
              </a:rPr>
              <a:t>Ostróda</a:t>
            </a:r>
          </a:p>
          <a:p>
            <a:pPr algn="r"/>
            <a:r>
              <a:rPr lang="pl-PL" sz="800" b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UWAGA: wszystkie zdjęcia wykorzystane w prezentacji zakupiono w </a:t>
            </a:r>
            <a:r>
              <a:rPr lang="pl-PL" sz="800" b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hlinkClick r:id="rId3"/>
              </a:rPr>
              <a:t>www.fotolia.com</a:t>
            </a:r>
            <a:r>
              <a:rPr lang="pl-PL" sz="800" b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 i są chronione prawem autorskim.</a:t>
            </a:r>
            <a:endParaRPr lang="pl-PL" sz="800" b="0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83064" y="2687884"/>
            <a:ext cx="89281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defRPr>
            </a:lvl9pPr>
          </a:lstStyle>
          <a:p>
            <a:r>
              <a:rPr lang="pl-PL" altLang="pl-PL" kern="0" dirty="0" smtClean="0">
                <a:solidFill>
                  <a:srgbClr val="002060"/>
                </a:solidFill>
              </a:rPr>
              <a:t>Dziękuję za uwagę.</a:t>
            </a:r>
          </a:p>
          <a:p>
            <a:endParaRPr lang="pl-PL" altLang="pl-PL" kern="0" dirty="0" smtClean="0">
              <a:solidFill>
                <a:srgbClr val="002060"/>
              </a:solidFill>
            </a:endParaRPr>
          </a:p>
          <a:p>
            <a:r>
              <a:rPr lang="pl-PL" altLang="pl-PL" sz="2000" kern="0" dirty="0" smtClean="0">
                <a:solidFill>
                  <a:srgbClr val="002060"/>
                </a:solidFill>
                <a:effectLst/>
              </a:rPr>
              <a:t>w.dziemianowicz@geoprofit.eu</a:t>
            </a:r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279" y="4149080"/>
            <a:ext cx="2271670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597751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4036" name="Text Box 20"/>
          <p:cNvSpPr txBox="1">
            <a:spLocks noChangeArrowheads="1"/>
          </p:cNvSpPr>
          <p:nvPr/>
        </p:nvSpPr>
        <p:spPr bwMode="auto">
          <a:xfrm>
            <a:off x="35496" y="0"/>
            <a:ext cx="38164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defPPr>
              <a:defRPr lang="en-GB"/>
            </a:defPPr>
            <a:lvl1pPr>
              <a:defRPr sz="2400">
                <a:solidFill>
                  <a:srgbClr val="002060"/>
                </a:solidFill>
                <a:effectLst/>
                <a:latin typeface="Calibri" panose="020F0502020204030204" pitchFamily="34" charset="0"/>
              </a:defRPr>
            </a:lvl1pPr>
          </a:lstStyle>
          <a:p>
            <a:r>
              <a:rPr lang="pl-PL" dirty="0"/>
              <a:t>Wprowadzenie</a:t>
            </a:r>
            <a:endParaRPr lang="pl-PL" dirty="0"/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33" y="6453336"/>
            <a:ext cx="1377623" cy="360000"/>
          </a:xfrm>
          <a:prstGeom prst="rect">
            <a:avLst/>
          </a:prstGeom>
        </p:spPr>
      </p:pic>
      <p:sp>
        <p:nvSpPr>
          <p:cNvPr id="7" name="pole tekstowe 6"/>
          <p:cNvSpPr txBox="1"/>
          <p:nvPr/>
        </p:nvSpPr>
        <p:spPr>
          <a:xfrm>
            <a:off x="0" y="6525344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800" b="0" dirty="0" smtClean="0">
                <a:solidFill>
                  <a:schemeClr val="bg1">
                    <a:lumMod val="50000"/>
                  </a:schemeClr>
                </a:solidFill>
                <a:effectLst/>
              </a:rPr>
              <a:t> ©  </a:t>
            </a:r>
            <a:r>
              <a:rPr lang="pl-PL" sz="800" b="0" dirty="0" err="1" smtClean="0">
                <a:solidFill>
                  <a:schemeClr val="bg1">
                    <a:lumMod val="50000"/>
                  </a:schemeClr>
                </a:solidFill>
                <a:effectLst/>
              </a:rPr>
              <a:t>W.Dziemianowicz</a:t>
            </a:r>
            <a:r>
              <a:rPr lang="pl-PL" sz="800" b="0" dirty="0" smtClean="0">
                <a:solidFill>
                  <a:schemeClr val="bg1">
                    <a:lumMod val="50000"/>
                  </a:schemeClr>
                </a:solidFill>
                <a:effectLst/>
              </a:rPr>
              <a:t>, „Rola </a:t>
            </a:r>
            <a:r>
              <a:rPr lang="pl-PL" sz="800" b="0" dirty="0">
                <a:solidFill>
                  <a:schemeClr val="bg1">
                    <a:lumMod val="50000"/>
                  </a:schemeClr>
                </a:solidFill>
                <a:effectLst/>
              </a:rPr>
              <a:t>marki gminy w przyciąganiu inwestorów – świadome kształtowanie wizerunku regionu a jego sukces </a:t>
            </a:r>
            <a:r>
              <a:rPr lang="pl-PL" sz="800" b="0" dirty="0" smtClean="0">
                <a:solidFill>
                  <a:schemeClr val="bg1">
                    <a:lumMod val="50000"/>
                  </a:schemeClr>
                </a:solidFill>
                <a:effectLst/>
              </a:rPr>
              <a:t>gospodarczy”, </a:t>
            </a:r>
          </a:p>
          <a:p>
            <a:pPr algn="r"/>
            <a:r>
              <a:rPr lang="pl-PL" sz="800" b="0" dirty="0" smtClean="0">
                <a:solidFill>
                  <a:schemeClr val="bg1">
                    <a:lumMod val="50000"/>
                  </a:schemeClr>
                </a:solidFill>
                <a:effectLst/>
              </a:rPr>
              <a:t>VI Festiwal Promocji Gospodarczej Warmii i Mazur, 9-10 listopada 2016 r., Ostróda</a:t>
            </a:r>
            <a:endParaRPr lang="pl-PL" sz="800" b="0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  <p:sp>
        <p:nvSpPr>
          <p:cNvPr id="8" name="Text Box 22"/>
          <p:cNvSpPr txBox="1">
            <a:spLocks noChangeArrowheads="1"/>
          </p:cNvSpPr>
          <p:nvPr/>
        </p:nvSpPr>
        <p:spPr bwMode="auto">
          <a:xfrm>
            <a:off x="539552" y="1484784"/>
            <a:ext cx="8280920" cy="2046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Aft>
                <a:spcPts val="600"/>
              </a:spcAft>
              <a:buFontTx/>
              <a:buAutoNum type="arabicPeriod"/>
            </a:pPr>
            <a:r>
              <a:rPr lang="pl-PL" sz="2800" dirty="0" smtClean="0">
                <a:solidFill>
                  <a:srgbClr val="002060"/>
                </a:solidFill>
                <a:effectLst/>
                <a:latin typeface="Calibri" panose="020F0502020204030204" pitchFamily="34" charset="0"/>
              </a:rPr>
              <a:t>Uniwersytet Warszawski / Geoprofit</a:t>
            </a:r>
          </a:p>
          <a:p>
            <a:pPr marL="457200" indent="-457200">
              <a:spcAft>
                <a:spcPts val="600"/>
              </a:spcAft>
              <a:buFontTx/>
              <a:buAutoNum type="arabicPeriod"/>
            </a:pPr>
            <a:r>
              <a:rPr lang="pl-PL" sz="2800" dirty="0" smtClean="0">
                <a:solidFill>
                  <a:srgbClr val="002060"/>
                </a:solidFill>
                <a:effectLst/>
                <a:latin typeface="Calibri" panose="020F0502020204030204" pitchFamily="34" charset="0"/>
              </a:rPr>
              <a:t>Warmia i Mazury / Podlasie</a:t>
            </a:r>
          </a:p>
          <a:p>
            <a:pPr marL="457200" indent="-457200">
              <a:spcAft>
                <a:spcPts val="600"/>
              </a:spcAft>
              <a:buFontTx/>
              <a:buAutoNum type="arabicPeriod"/>
            </a:pPr>
            <a:r>
              <a:rPr lang="pl-PL" sz="2800" dirty="0" smtClean="0">
                <a:solidFill>
                  <a:srgbClr val="002060"/>
                </a:solidFill>
                <a:effectLst/>
                <a:latin typeface="Calibri" panose="020F0502020204030204" pitchFamily="34" charset="0"/>
              </a:rPr>
              <a:t>Strategie rozwoju regionalnego i lokalnego</a:t>
            </a:r>
          </a:p>
          <a:p>
            <a:pPr marL="457200" indent="-457200">
              <a:spcAft>
                <a:spcPts val="600"/>
              </a:spcAft>
              <a:buFontTx/>
              <a:buAutoNum type="arabicPeriod"/>
            </a:pPr>
            <a:r>
              <a:rPr lang="pl-PL" sz="2800" dirty="0" smtClean="0">
                <a:solidFill>
                  <a:srgbClr val="002060"/>
                </a:solidFill>
                <a:effectLst/>
                <a:latin typeface="Calibri" panose="020F0502020204030204" pitchFamily="34" charset="0"/>
              </a:rPr>
              <a:t>PAIZ / Rankingi atrakcyjności inwestycyjnej miast</a:t>
            </a:r>
          </a:p>
        </p:txBody>
      </p:sp>
    </p:spTree>
    <p:extLst>
      <p:ext uri="{BB962C8B-B14F-4D97-AF65-F5344CB8AC3E}">
        <p14:creationId xmlns:p14="http://schemas.microsoft.com/office/powerpoint/2010/main" val="216730473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4036" name="Text Box 20"/>
          <p:cNvSpPr txBox="1">
            <a:spLocks noChangeArrowheads="1"/>
          </p:cNvSpPr>
          <p:nvPr/>
        </p:nvSpPr>
        <p:spPr bwMode="auto">
          <a:xfrm>
            <a:off x="35496" y="0"/>
            <a:ext cx="511256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pl-PL" sz="2400" dirty="0" smtClean="0">
                <a:solidFill>
                  <a:srgbClr val="002060"/>
                </a:solidFill>
                <a:effectLst/>
                <a:latin typeface="Calibri" panose="020F0502020204030204" pitchFamily="34" charset="0"/>
              </a:rPr>
              <a:t>Marka gminy - definicja</a:t>
            </a:r>
            <a:endParaRPr lang="pl-PL" sz="2400" dirty="0">
              <a:solidFill>
                <a:srgbClr val="002060"/>
              </a:solidFill>
              <a:effectLst/>
              <a:latin typeface="Calibri" panose="020F0502020204030204" pitchFamily="34" charset="0"/>
            </a:endParaRPr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33" y="6453336"/>
            <a:ext cx="1377623" cy="360000"/>
          </a:xfrm>
          <a:prstGeom prst="rect">
            <a:avLst/>
          </a:prstGeom>
        </p:spPr>
      </p:pic>
      <p:sp>
        <p:nvSpPr>
          <p:cNvPr id="7" name="pole tekstowe 6"/>
          <p:cNvSpPr txBox="1"/>
          <p:nvPr/>
        </p:nvSpPr>
        <p:spPr>
          <a:xfrm>
            <a:off x="0" y="6525344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800" b="0" dirty="0" smtClean="0">
                <a:solidFill>
                  <a:schemeClr val="bg1">
                    <a:lumMod val="50000"/>
                  </a:schemeClr>
                </a:solidFill>
                <a:effectLst/>
              </a:rPr>
              <a:t> ©  </a:t>
            </a:r>
            <a:r>
              <a:rPr lang="pl-PL" sz="800" b="0" dirty="0" err="1" smtClean="0">
                <a:solidFill>
                  <a:schemeClr val="bg1">
                    <a:lumMod val="50000"/>
                  </a:schemeClr>
                </a:solidFill>
                <a:effectLst/>
              </a:rPr>
              <a:t>W.Dziemianowicz</a:t>
            </a:r>
            <a:r>
              <a:rPr lang="pl-PL" sz="800" b="0" dirty="0" smtClean="0">
                <a:solidFill>
                  <a:schemeClr val="bg1">
                    <a:lumMod val="50000"/>
                  </a:schemeClr>
                </a:solidFill>
                <a:effectLst/>
              </a:rPr>
              <a:t>, „Rola </a:t>
            </a:r>
            <a:r>
              <a:rPr lang="pl-PL" sz="800" b="0" dirty="0">
                <a:solidFill>
                  <a:schemeClr val="bg1">
                    <a:lumMod val="50000"/>
                  </a:schemeClr>
                </a:solidFill>
                <a:effectLst/>
              </a:rPr>
              <a:t>marki gminy w przyciąganiu inwestorów – świadome kształtowanie wizerunku regionu a jego sukces </a:t>
            </a:r>
            <a:r>
              <a:rPr lang="pl-PL" sz="800" b="0" dirty="0" smtClean="0">
                <a:solidFill>
                  <a:schemeClr val="bg1">
                    <a:lumMod val="50000"/>
                  </a:schemeClr>
                </a:solidFill>
                <a:effectLst/>
              </a:rPr>
              <a:t>gospodarczy”, </a:t>
            </a:r>
          </a:p>
          <a:p>
            <a:pPr algn="r"/>
            <a:r>
              <a:rPr lang="pl-PL" sz="800" b="0" dirty="0" smtClean="0">
                <a:solidFill>
                  <a:schemeClr val="bg1">
                    <a:lumMod val="50000"/>
                  </a:schemeClr>
                </a:solidFill>
                <a:effectLst/>
              </a:rPr>
              <a:t>VI Festiwal Promocji Gospodarczej Warmii i Mazur, 9-10 listopada 2016 r., Ostróda</a:t>
            </a:r>
            <a:endParaRPr lang="pl-PL" sz="800" b="0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4047728" y="2847276"/>
            <a:ext cx="166904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4000" dirty="0" smtClean="0">
                <a:solidFill>
                  <a:srgbClr val="002060"/>
                </a:solidFill>
              </a:rPr>
              <a:t>Marka</a:t>
            </a:r>
            <a:endParaRPr lang="pl-PL" sz="4000" dirty="0">
              <a:solidFill>
                <a:srgbClr val="002060"/>
              </a:solidFill>
            </a:endParaRPr>
          </a:p>
        </p:txBody>
      </p:sp>
      <p:sp>
        <p:nvSpPr>
          <p:cNvPr id="9" name="pole tekstowe 8"/>
          <p:cNvSpPr txBox="1"/>
          <p:nvPr/>
        </p:nvSpPr>
        <p:spPr>
          <a:xfrm>
            <a:off x="98033" y="979923"/>
            <a:ext cx="424494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>
                <a:solidFill>
                  <a:srgbClr val="002060"/>
                </a:solidFill>
              </a:rPr>
              <a:t>znak fabryczny, znak firmowy … synonim opinii </a:t>
            </a:r>
            <a:r>
              <a:rPr lang="pl-PL" sz="1600" dirty="0" smtClean="0">
                <a:solidFill>
                  <a:srgbClr val="00B0F0"/>
                </a:solidFill>
                <a:effectLst/>
              </a:rPr>
              <a:t>(pl.wikipedia.org)</a:t>
            </a:r>
            <a:endParaRPr lang="pl-PL" sz="1600" dirty="0">
              <a:solidFill>
                <a:srgbClr val="00B0F0"/>
              </a:solidFill>
              <a:effectLst/>
            </a:endParaRPr>
          </a:p>
        </p:txBody>
      </p:sp>
      <p:sp>
        <p:nvSpPr>
          <p:cNvPr id="10" name="pole tekstowe 9"/>
          <p:cNvSpPr txBox="1"/>
          <p:nvPr/>
        </p:nvSpPr>
        <p:spPr>
          <a:xfrm>
            <a:off x="4342974" y="533673"/>
            <a:ext cx="4751715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>
                <a:solidFill>
                  <a:srgbClr val="002060"/>
                </a:solidFill>
              </a:rPr>
              <a:t>„Marka jest towarem lub usługą, której cechy odróżniają ją w określony sposób od innych towarów lub usług…” </a:t>
            </a:r>
            <a:r>
              <a:rPr lang="pl-PL" sz="1600" dirty="0" smtClean="0">
                <a:solidFill>
                  <a:srgbClr val="00B0F0"/>
                </a:solidFill>
                <a:effectLst/>
              </a:rPr>
              <a:t>(</a:t>
            </a:r>
            <a:r>
              <a:rPr lang="pl-PL" sz="1600" dirty="0" err="1" smtClean="0">
                <a:solidFill>
                  <a:srgbClr val="00B0F0"/>
                </a:solidFill>
                <a:effectLst/>
              </a:rPr>
              <a:t>Kotler</a:t>
            </a:r>
            <a:r>
              <a:rPr lang="pl-PL" sz="1600" dirty="0" smtClean="0">
                <a:solidFill>
                  <a:srgbClr val="00B0F0"/>
                </a:solidFill>
                <a:effectLst/>
              </a:rPr>
              <a:t>, Keller 2012, s. 263)</a:t>
            </a:r>
            <a:endParaRPr lang="pl-PL" sz="1600" dirty="0">
              <a:solidFill>
                <a:srgbClr val="00B0F0"/>
              </a:solidFill>
              <a:effectLst/>
            </a:endParaRPr>
          </a:p>
        </p:txBody>
      </p:sp>
      <p:sp>
        <p:nvSpPr>
          <p:cNvPr id="11" name="pole tekstowe 10"/>
          <p:cNvSpPr txBox="1"/>
          <p:nvPr/>
        </p:nvSpPr>
        <p:spPr>
          <a:xfrm>
            <a:off x="288864" y="2995834"/>
            <a:ext cx="1944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>
                <a:solidFill>
                  <a:srgbClr val="002060"/>
                </a:solidFill>
              </a:rPr>
              <a:t>logotyp?</a:t>
            </a:r>
          </a:p>
        </p:txBody>
      </p:sp>
      <p:sp>
        <p:nvSpPr>
          <p:cNvPr id="12" name="pole tekstowe 11"/>
          <p:cNvSpPr txBox="1"/>
          <p:nvPr/>
        </p:nvSpPr>
        <p:spPr>
          <a:xfrm>
            <a:off x="1056488" y="3781930"/>
            <a:ext cx="37084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>
                <a:solidFill>
                  <a:srgbClr val="002060"/>
                </a:solidFill>
              </a:rPr>
              <a:t>M – </a:t>
            </a:r>
            <a:r>
              <a:rPr lang="pl-PL" sz="2400" dirty="0" err="1" smtClean="0">
                <a:solidFill>
                  <a:srgbClr val="002060"/>
                </a:solidFill>
              </a:rPr>
              <a:t>McDonald’s</a:t>
            </a:r>
            <a:endParaRPr lang="pl-PL" sz="2400" dirty="0" smtClean="0">
              <a:solidFill>
                <a:srgbClr val="002060"/>
              </a:solidFill>
            </a:endParaRPr>
          </a:p>
          <a:p>
            <a:r>
              <a:rPr lang="pl-PL" sz="2400" dirty="0" smtClean="0">
                <a:solidFill>
                  <a:srgbClr val="002060"/>
                </a:solidFill>
              </a:rPr>
              <a:t>VW – Volkswagen</a:t>
            </a:r>
          </a:p>
          <a:p>
            <a:r>
              <a:rPr lang="pl-PL" sz="2400" dirty="0" err="1" smtClean="0">
                <a:solidFill>
                  <a:srgbClr val="002060"/>
                </a:solidFill>
              </a:rPr>
              <a:t>Made</a:t>
            </a:r>
            <a:r>
              <a:rPr lang="pl-PL" sz="2400" dirty="0" smtClean="0">
                <a:solidFill>
                  <a:srgbClr val="002060"/>
                </a:solidFill>
              </a:rPr>
              <a:t> in </a:t>
            </a:r>
            <a:r>
              <a:rPr lang="pl-PL" sz="2400" dirty="0" err="1" smtClean="0">
                <a:solidFill>
                  <a:srgbClr val="002060"/>
                </a:solidFill>
              </a:rPr>
              <a:t>Sweden</a:t>
            </a:r>
            <a:endParaRPr lang="pl-PL" sz="2400" dirty="0" smtClean="0">
              <a:solidFill>
                <a:srgbClr val="002060"/>
              </a:solidFill>
            </a:endParaRPr>
          </a:p>
          <a:p>
            <a:r>
              <a:rPr lang="pl-PL" sz="2400" dirty="0" smtClean="0">
                <a:solidFill>
                  <a:srgbClr val="002060"/>
                </a:solidFill>
              </a:rPr>
              <a:t>Berlin / Warszawa</a:t>
            </a:r>
          </a:p>
        </p:txBody>
      </p:sp>
      <p:sp>
        <p:nvSpPr>
          <p:cNvPr id="13" name="pole tekstowe 12"/>
          <p:cNvSpPr txBox="1"/>
          <p:nvPr/>
        </p:nvSpPr>
        <p:spPr>
          <a:xfrm>
            <a:off x="3248809" y="5527647"/>
            <a:ext cx="24186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>
                <a:solidFill>
                  <a:srgbClr val="002060"/>
                </a:solidFill>
              </a:rPr>
              <a:t>skojarzenia?</a:t>
            </a:r>
          </a:p>
        </p:txBody>
      </p:sp>
      <p:sp>
        <p:nvSpPr>
          <p:cNvPr id="14" name="pole tekstowe 13"/>
          <p:cNvSpPr txBox="1"/>
          <p:nvPr/>
        </p:nvSpPr>
        <p:spPr>
          <a:xfrm>
            <a:off x="5868144" y="5762942"/>
            <a:ext cx="31005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solidFill>
                  <a:srgbClr val="002060"/>
                </a:solidFill>
              </a:rPr>
              <a:t>Marka gminy…</a:t>
            </a:r>
            <a:endParaRPr lang="pl-PL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380022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4036" name="Text Box 20"/>
          <p:cNvSpPr txBox="1">
            <a:spLocks noChangeArrowheads="1"/>
          </p:cNvSpPr>
          <p:nvPr/>
        </p:nvSpPr>
        <p:spPr bwMode="auto">
          <a:xfrm>
            <a:off x="35496" y="0"/>
            <a:ext cx="511256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pl-PL" sz="2400" dirty="0" smtClean="0">
                <a:solidFill>
                  <a:srgbClr val="002060"/>
                </a:solidFill>
                <a:effectLst/>
                <a:latin typeface="Calibri" panose="020F0502020204030204" pitchFamily="34" charset="0"/>
              </a:rPr>
              <a:t>Strategia marki vs strategia gminy</a:t>
            </a:r>
            <a:endParaRPr lang="pl-PL" sz="2400" dirty="0">
              <a:solidFill>
                <a:srgbClr val="002060"/>
              </a:solidFill>
              <a:effectLst/>
              <a:latin typeface="Calibri" panose="020F0502020204030204" pitchFamily="34" charset="0"/>
            </a:endParaRPr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33" y="6453336"/>
            <a:ext cx="1377623" cy="360000"/>
          </a:xfrm>
          <a:prstGeom prst="rect">
            <a:avLst/>
          </a:prstGeom>
        </p:spPr>
      </p:pic>
      <p:sp>
        <p:nvSpPr>
          <p:cNvPr id="7" name="pole tekstowe 6"/>
          <p:cNvSpPr txBox="1"/>
          <p:nvPr/>
        </p:nvSpPr>
        <p:spPr>
          <a:xfrm>
            <a:off x="0" y="6525344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800" b="0" dirty="0" smtClean="0">
                <a:solidFill>
                  <a:schemeClr val="bg1">
                    <a:lumMod val="50000"/>
                  </a:schemeClr>
                </a:solidFill>
                <a:effectLst/>
              </a:rPr>
              <a:t> ©  </a:t>
            </a:r>
            <a:r>
              <a:rPr lang="pl-PL" sz="800" b="0" dirty="0" err="1" smtClean="0">
                <a:solidFill>
                  <a:schemeClr val="bg1">
                    <a:lumMod val="50000"/>
                  </a:schemeClr>
                </a:solidFill>
                <a:effectLst/>
              </a:rPr>
              <a:t>W.Dziemianowicz</a:t>
            </a:r>
            <a:r>
              <a:rPr lang="pl-PL" sz="800" b="0" dirty="0" smtClean="0">
                <a:solidFill>
                  <a:schemeClr val="bg1">
                    <a:lumMod val="50000"/>
                  </a:schemeClr>
                </a:solidFill>
                <a:effectLst/>
              </a:rPr>
              <a:t>, „Rola </a:t>
            </a:r>
            <a:r>
              <a:rPr lang="pl-PL" sz="800" b="0" dirty="0">
                <a:solidFill>
                  <a:schemeClr val="bg1">
                    <a:lumMod val="50000"/>
                  </a:schemeClr>
                </a:solidFill>
                <a:effectLst/>
              </a:rPr>
              <a:t>marki gminy w przyciąganiu inwestorów – świadome kształtowanie wizerunku regionu a jego sukces </a:t>
            </a:r>
            <a:r>
              <a:rPr lang="pl-PL" sz="800" b="0" dirty="0" smtClean="0">
                <a:solidFill>
                  <a:schemeClr val="bg1">
                    <a:lumMod val="50000"/>
                  </a:schemeClr>
                </a:solidFill>
                <a:effectLst/>
              </a:rPr>
              <a:t>gospodarczy”, </a:t>
            </a:r>
          </a:p>
          <a:p>
            <a:pPr algn="r"/>
            <a:r>
              <a:rPr lang="pl-PL" sz="800" b="0" dirty="0" smtClean="0">
                <a:solidFill>
                  <a:schemeClr val="bg1">
                    <a:lumMod val="50000"/>
                  </a:schemeClr>
                </a:solidFill>
                <a:effectLst/>
              </a:rPr>
              <a:t>VI Festiwal Promocji Gospodarczej Warmii i Mazur, 9-10 listopada 2016 r., Ostróda</a:t>
            </a:r>
            <a:endParaRPr lang="pl-PL" sz="800" b="0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  <p:sp>
        <p:nvSpPr>
          <p:cNvPr id="16" name="pole tekstowe 15"/>
          <p:cNvSpPr txBox="1"/>
          <p:nvPr/>
        </p:nvSpPr>
        <p:spPr>
          <a:xfrm>
            <a:off x="936002" y="1073584"/>
            <a:ext cx="33115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dirty="0" smtClean="0">
                <a:solidFill>
                  <a:srgbClr val="002060"/>
                </a:solidFill>
              </a:rPr>
              <a:t>Strategia gminy</a:t>
            </a:r>
          </a:p>
        </p:txBody>
      </p:sp>
      <p:sp>
        <p:nvSpPr>
          <p:cNvPr id="17" name="pole tekstowe 16"/>
          <p:cNvSpPr txBox="1"/>
          <p:nvPr/>
        </p:nvSpPr>
        <p:spPr>
          <a:xfrm>
            <a:off x="1082248" y="2050250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>
                <a:solidFill>
                  <a:srgbClr val="7030A0"/>
                </a:solidFill>
              </a:rPr>
              <a:t>Wizja</a:t>
            </a:r>
          </a:p>
        </p:txBody>
      </p:sp>
      <p:sp>
        <p:nvSpPr>
          <p:cNvPr id="18" name="pole tekstowe 17"/>
          <p:cNvSpPr txBox="1"/>
          <p:nvPr/>
        </p:nvSpPr>
        <p:spPr>
          <a:xfrm>
            <a:off x="611560" y="2521403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>
                <a:solidFill>
                  <a:srgbClr val="7030A0"/>
                </a:solidFill>
              </a:rPr>
              <a:t>Cele</a:t>
            </a:r>
          </a:p>
        </p:txBody>
      </p:sp>
      <p:sp>
        <p:nvSpPr>
          <p:cNvPr id="19" name="pole tekstowe 18"/>
          <p:cNvSpPr txBox="1"/>
          <p:nvPr/>
        </p:nvSpPr>
        <p:spPr>
          <a:xfrm>
            <a:off x="1703444" y="2999297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>
                <a:solidFill>
                  <a:srgbClr val="7030A0"/>
                </a:solidFill>
              </a:rPr>
              <a:t>Partycypacja</a:t>
            </a:r>
          </a:p>
        </p:txBody>
      </p:sp>
      <p:sp>
        <p:nvSpPr>
          <p:cNvPr id="20" name="pole tekstowe 19"/>
          <p:cNvSpPr txBox="1"/>
          <p:nvPr/>
        </p:nvSpPr>
        <p:spPr>
          <a:xfrm>
            <a:off x="2118758" y="2449395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>
                <a:solidFill>
                  <a:srgbClr val="7030A0"/>
                </a:solidFill>
              </a:rPr>
              <a:t>Misja</a:t>
            </a:r>
          </a:p>
        </p:txBody>
      </p:sp>
      <p:sp>
        <p:nvSpPr>
          <p:cNvPr id="21" name="pole tekstowe 20"/>
          <p:cNvSpPr txBox="1"/>
          <p:nvPr/>
        </p:nvSpPr>
        <p:spPr>
          <a:xfrm>
            <a:off x="251520" y="3444936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>
                <a:solidFill>
                  <a:srgbClr val="7030A0"/>
                </a:solidFill>
              </a:rPr>
              <a:t>Wdrożenie</a:t>
            </a:r>
          </a:p>
        </p:txBody>
      </p:sp>
      <p:sp>
        <p:nvSpPr>
          <p:cNvPr id="22" name="pole tekstowe 21"/>
          <p:cNvSpPr txBox="1"/>
          <p:nvPr/>
        </p:nvSpPr>
        <p:spPr>
          <a:xfrm>
            <a:off x="1763688" y="3984644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>
                <a:solidFill>
                  <a:srgbClr val="7030A0"/>
                </a:solidFill>
              </a:rPr>
              <a:t>Monitoring</a:t>
            </a:r>
          </a:p>
        </p:txBody>
      </p:sp>
      <p:sp>
        <p:nvSpPr>
          <p:cNvPr id="23" name="pole tekstowe 22"/>
          <p:cNvSpPr txBox="1"/>
          <p:nvPr/>
        </p:nvSpPr>
        <p:spPr>
          <a:xfrm>
            <a:off x="5438226" y="1095127"/>
            <a:ext cx="2808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dirty="0" smtClean="0">
                <a:solidFill>
                  <a:srgbClr val="002060"/>
                </a:solidFill>
              </a:rPr>
              <a:t>Strategia marki</a:t>
            </a:r>
          </a:p>
        </p:txBody>
      </p:sp>
      <p:sp>
        <p:nvSpPr>
          <p:cNvPr id="24" name="pole tekstowe 23"/>
          <p:cNvSpPr txBox="1"/>
          <p:nvPr/>
        </p:nvSpPr>
        <p:spPr>
          <a:xfrm>
            <a:off x="5452730" y="2222828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>
                <a:solidFill>
                  <a:srgbClr val="7030A0"/>
                </a:solidFill>
              </a:rPr>
              <a:t>Wizja marki</a:t>
            </a:r>
          </a:p>
        </p:txBody>
      </p:sp>
      <p:sp>
        <p:nvSpPr>
          <p:cNvPr id="25" name="pole tekstowe 24"/>
          <p:cNvSpPr txBox="1"/>
          <p:nvPr/>
        </p:nvSpPr>
        <p:spPr>
          <a:xfrm>
            <a:off x="6660233" y="2752235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>
                <a:solidFill>
                  <a:srgbClr val="7030A0"/>
                </a:solidFill>
              </a:rPr>
              <a:t>Cele marki</a:t>
            </a:r>
          </a:p>
        </p:txBody>
      </p:sp>
      <p:sp>
        <p:nvSpPr>
          <p:cNvPr id="26" name="pole tekstowe 25"/>
          <p:cNvSpPr txBox="1"/>
          <p:nvPr/>
        </p:nvSpPr>
        <p:spPr>
          <a:xfrm>
            <a:off x="5076056" y="3417755"/>
            <a:ext cx="288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>
                <a:solidFill>
                  <a:srgbClr val="7030A0"/>
                </a:solidFill>
              </a:rPr>
              <a:t>Tożsamość marki</a:t>
            </a:r>
          </a:p>
        </p:txBody>
      </p:sp>
      <p:sp>
        <p:nvSpPr>
          <p:cNvPr id="27" name="pole tekstowe 26"/>
          <p:cNvSpPr txBox="1"/>
          <p:nvPr/>
        </p:nvSpPr>
        <p:spPr>
          <a:xfrm>
            <a:off x="6335131" y="4055486"/>
            <a:ext cx="25224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>
                <a:solidFill>
                  <a:srgbClr val="7030A0"/>
                </a:solidFill>
              </a:rPr>
              <a:t>Wartości marki</a:t>
            </a:r>
          </a:p>
        </p:txBody>
      </p:sp>
      <p:sp>
        <p:nvSpPr>
          <p:cNvPr id="28" name="pole tekstowe 27"/>
          <p:cNvSpPr txBox="1"/>
          <p:nvPr/>
        </p:nvSpPr>
        <p:spPr>
          <a:xfrm>
            <a:off x="4462061" y="4680559"/>
            <a:ext cx="3528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>
                <a:solidFill>
                  <a:srgbClr val="7030A0"/>
                </a:solidFill>
              </a:rPr>
              <a:t>Pozycjonowanie marki</a:t>
            </a:r>
          </a:p>
        </p:txBody>
      </p:sp>
      <p:sp>
        <p:nvSpPr>
          <p:cNvPr id="29" name="pole tekstowe 28"/>
          <p:cNvSpPr txBox="1"/>
          <p:nvPr/>
        </p:nvSpPr>
        <p:spPr>
          <a:xfrm>
            <a:off x="2916222" y="5837112"/>
            <a:ext cx="33115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dirty="0" smtClean="0">
                <a:solidFill>
                  <a:srgbClr val="002060"/>
                </a:solidFill>
              </a:rPr>
              <a:t>EFEKTY?</a:t>
            </a:r>
          </a:p>
        </p:txBody>
      </p:sp>
    </p:spTree>
    <p:extLst>
      <p:ext uri="{BB962C8B-B14F-4D97-AF65-F5344CB8AC3E}">
        <p14:creationId xmlns:p14="http://schemas.microsoft.com/office/powerpoint/2010/main" val="400358721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4036" name="Text Box 20"/>
          <p:cNvSpPr txBox="1">
            <a:spLocks noChangeArrowheads="1"/>
          </p:cNvSpPr>
          <p:nvPr/>
        </p:nvSpPr>
        <p:spPr bwMode="auto">
          <a:xfrm>
            <a:off x="35496" y="0"/>
            <a:ext cx="511256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pl-PL" sz="2400" dirty="0" smtClean="0">
                <a:solidFill>
                  <a:srgbClr val="002060"/>
                </a:solidFill>
                <a:effectLst/>
                <a:latin typeface="Calibri" panose="020F0502020204030204" pitchFamily="34" charset="0"/>
              </a:rPr>
              <a:t>Strategia marki vs stereotypy</a:t>
            </a:r>
            <a:endParaRPr lang="pl-PL" sz="2400" dirty="0">
              <a:solidFill>
                <a:srgbClr val="002060"/>
              </a:solidFill>
              <a:effectLst/>
              <a:latin typeface="Calibri" panose="020F0502020204030204" pitchFamily="34" charset="0"/>
            </a:endParaRPr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33" y="6453336"/>
            <a:ext cx="1377623" cy="360000"/>
          </a:xfrm>
          <a:prstGeom prst="rect">
            <a:avLst/>
          </a:prstGeom>
        </p:spPr>
      </p:pic>
      <p:sp>
        <p:nvSpPr>
          <p:cNvPr id="7" name="pole tekstowe 6"/>
          <p:cNvSpPr txBox="1"/>
          <p:nvPr/>
        </p:nvSpPr>
        <p:spPr>
          <a:xfrm>
            <a:off x="0" y="6525344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800" b="0" dirty="0" smtClean="0">
                <a:solidFill>
                  <a:schemeClr val="bg1">
                    <a:lumMod val="50000"/>
                  </a:schemeClr>
                </a:solidFill>
                <a:effectLst/>
              </a:rPr>
              <a:t> ©  </a:t>
            </a:r>
            <a:r>
              <a:rPr lang="pl-PL" sz="800" b="0" dirty="0" err="1" smtClean="0">
                <a:solidFill>
                  <a:schemeClr val="bg1">
                    <a:lumMod val="50000"/>
                  </a:schemeClr>
                </a:solidFill>
                <a:effectLst/>
              </a:rPr>
              <a:t>W.Dziemianowicz</a:t>
            </a:r>
            <a:r>
              <a:rPr lang="pl-PL" sz="800" b="0" dirty="0" smtClean="0">
                <a:solidFill>
                  <a:schemeClr val="bg1">
                    <a:lumMod val="50000"/>
                  </a:schemeClr>
                </a:solidFill>
                <a:effectLst/>
              </a:rPr>
              <a:t>, „Rola </a:t>
            </a:r>
            <a:r>
              <a:rPr lang="pl-PL" sz="800" b="0" dirty="0">
                <a:solidFill>
                  <a:schemeClr val="bg1">
                    <a:lumMod val="50000"/>
                  </a:schemeClr>
                </a:solidFill>
                <a:effectLst/>
              </a:rPr>
              <a:t>marki gminy w przyciąganiu inwestorów – świadome kształtowanie wizerunku regionu a jego sukces </a:t>
            </a:r>
            <a:r>
              <a:rPr lang="pl-PL" sz="800" b="0" dirty="0" smtClean="0">
                <a:solidFill>
                  <a:schemeClr val="bg1">
                    <a:lumMod val="50000"/>
                  </a:schemeClr>
                </a:solidFill>
                <a:effectLst/>
              </a:rPr>
              <a:t>gospodarczy”, </a:t>
            </a:r>
          </a:p>
          <a:p>
            <a:pPr algn="r"/>
            <a:r>
              <a:rPr lang="pl-PL" sz="800" b="0" dirty="0" smtClean="0">
                <a:solidFill>
                  <a:schemeClr val="bg1">
                    <a:lumMod val="50000"/>
                  </a:schemeClr>
                </a:solidFill>
                <a:effectLst/>
              </a:rPr>
              <a:t>VI Festiwal Promocji Gospodarczej Warmii i Mazur, 9-10 listopada 2016 r., Ostróda</a:t>
            </a:r>
            <a:endParaRPr lang="pl-PL" sz="800" b="0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  <p:sp>
        <p:nvSpPr>
          <p:cNvPr id="16" name="pole tekstowe 15"/>
          <p:cNvSpPr txBox="1"/>
          <p:nvPr/>
        </p:nvSpPr>
        <p:spPr>
          <a:xfrm>
            <a:off x="35554" y="877835"/>
            <a:ext cx="19716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dirty="0" smtClean="0">
                <a:solidFill>
                  <a:srgbClr val="002060"/>
                </a:solidFill>
              </a:rPr>
              <a:t>Warszawa</a:t>
            </a:r>
          </a:p>
        </p:txBody>
      </p:sp>
      <p:sp>
        <p:nvSpPr>
          <p:cNvPr id="23" name="pole tekstowe 22"/>
          <p:cNvSpPr txBox="1"/>
          <p:nvPr/>
        </p:nvSpPr>
        <p:spPr>
          <a:xfrm>
            <a:off x="2209734" y="1688075"/>
            <a:ext cx="2808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dirty="0" smtClean="0">
                <a:solidFill>
                  <a:srgbClr val="002060"/>
                </a:solidFill>
              </a:rPr>
              <a:t>Warmia i Mazury</a:t>
            </a:r>
          </a:p>
        </p:txBody>
      </p:sp>
      <p:sp>
        <p:nvSpPr>
          <p:cNvPr id="32" name="pole tekstowe 31"/>
          <p:cNvSpPr txBox="1"/>
          <p:nvPr/>
        </p:nvSpPr>
        <p:spPr>
          <a:xfrm>
            <a:off x="7295944" y="3201308"/>
            <a:ext cx="18382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dirty="0" smtClean="0">
                <a:solidFill>
                  <a:srgbClr val="002060"/>
                </a:solidFill>
              </a:rPr>
              <a:t>Gołdap</a:t>
            </a:r>
          </a:p>
        </p:txBody>
      </p:sp>
      <p:sp>
        <p:nvSpPr>
          <p:cNvPr id="33" name="pole tekstowe 32"/>
          <p:cNvSpPr txBox="1"/>
          <p:nvPr/>
        </p:nvSpPr>
        <p:spPr>
          <a:xfrm>
            <a:off x="381887" y="1681045"/>
            <a:ext cx="12481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dirty="0" smtClean="0">
                <a:solidFill>
                  <a:srgbClr val="7030A0"/>
                </a:solidFill>
              </a:rPr>
              <a:t>?</a:t>
            </a:r>
          </a:p>
        </p:txBody>
      </p:sp>
      <p:sp>
        <p:nvSpPr>
          <p:cNvPr id="34" name="pole tekstowe 33"/>
          <p:cNvSpPr txBox="1"/>
          <p:nvPr/>
        </p:nvSpPr>
        <p:spPr>
          <a:xfrm>
            <a:off x="2989823" y="2492738"/>
            <a:ext cx="12481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dirty="0" smtClean="0">
                <a:solidFill>
                  <a:srgbClr val="7030A0"/>
                </a:solidFill>
              </a:rPr>
              <a:t>?</a:t>
            </a:r>
          </a:p>
        </p:txBody>
      </p:sp>
      <p:sp>
        <p:nvSpPr>
          <p:cNvPr id="35" name="pole tekstowe 34"/>
          <p:cNvSpPr txBox="1"/>
          <p:nvPr/>
        </p:nvSpPr>
        <p:spPr>
          <a:xfrm>
            <a:off x="7505141" y="4012938"/>
            <a:ext cx="12481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dirty="0" smtClean="0">
                <a:solidFill>
                  <a:srgbClr val="7030A0"/>
                </a:solidFill>
              </a:rPr>
              <a:t>?</a:t>
            </a:r>
          </a:p>
        </p:txBody>
      </p:sp>
      <p:sp>
        <p:nvSpPr>
          <p:cNvPr id="36" name="pole tekstowe 35"/>
          <p:cNvSpPr txBox="1"/>
          <p:nvPr/>
        </p:nvSpPr>
        <p:spPr>
          <a:xfrm>
            <a:off x="397303" y="2511893"/>
            <a:ext cx="12481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dirty="0" smtClean="0">
                <a:solidFill>
                  <a:srgbClr val="7030A0"/>
                </a:solidFill>
              </a:rPr>
              <a:t>?</a:t>
            </a:r>
          </a:p>
        </p:txBody>
      </p:sp>
      <p:sp>
        <p:nvSpPr>
          <p:cNvPr id="37" name="pole tekstowe 36"/>
          <p:cNvSpPr txBox="1"/>
          <p:nvPr/>
        </p:nvSpPr>
        <p:spPr>
          <a:xfrm>
            <a:off x="3005239" y="3323586"/>
            <a:ext cx="12481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dirty="0" smtClean="0">
                <a:solidFill>
                  <a:srgbClr val="7030A0"/>
                </a:solidFill>
              </a:rPr>
              <a:t>?</a:t>
            </a:r>
          </a:p>
        </p:txBody>
      </p:sp>
      <p:sp>
        <p:nvSpPr>
          <p:cNvPr id="38" name="pole tekstowe 37"/>
          <p:cNvSpPr txBox="1"/>
          <p:nvPr/>
        </p:nvSpPr>
        <p:spPr>
          <a:xfrm>
            <a:off x="7505141" y="4900346"/>
            <a:ext cx="12481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dirty="0" smtClean="0">
                <a:solidFill>
                  <a:srgbClr val="7030A0"/>
                </a:solidFill>
              </a:rPr>
              <a:t>?</a:t>
            </a:r>
          </a:p>
        </p:txBody>
      </p:sp>
      <p:sp>
        <p:nvSpPr>
          <p:cNvPr id="39" name="pole tekstowe 38"/>
          <p:cNvSpPr txBox="1"/>
          <p:nvPr/>
        </p:nvSpPr>
        <p:spPr>
          <a:xfrm>
            <a:off x="397303" y="3422848"/>
            <a:ext cx="12481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dirty="0" smtClean="0">
                <a:solidFill>
                  <a:srgbClr val="7030A0"/>
                </a:solidFill>
              </a:rPr>
              <a:t>?</a:t>
            </a:r>
          </a:p>
        </p:txBody>
      </p:sp>
      <p:sp>
        <p:nvSpPr>
          <p:cNvPr id="40" name="pole tekstowe 39"/>
          <p:cNvSpPr txBox="1"/>
          <p:nvPr/>
        </p:nvSpPr>
        <p:spPr>
          <a:xfrm>
            <a:off x="3005239" y="4234541"/>
            <a:ext cx="12481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dirty="0" smtClean="0">
                <a:solidFill>
                  <a:srgbClr val="7030A0"/>
                </a:solidFill>
              </a:rPr>
              <a:t>?</a:t>
            </a:r>
          </a:p>
        </p:txBody>
      </p:sp>
      <p:sp>
        <p:nvSpPr>
          <p:cNvPr id="41" name="pole tekstowe 40"/>
          <p:cNvSpPr txBox="1"/>
          <p:nvPr/>
        </p:nvSpPr>
        <p:spPr>
          <a:xfrm>
            <a:off x="7505141" y="5753384"/>
            <a:ext cx="12481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dirty="0" smtClean="0">
                <a:solidFill>
                  <a:srgbClr val="7030A0"/>
                </a:solidFill>
              </a:rPr>
              <a:t>?</a:t>
            </a:r>
          </a:p>
        </p:txBody>
      </p:sp>
      <p:sp>
        <p:nvSpPr>
          <p:cNvPr id="42" name="pole tekstowe 41"/>
          <p:cNvSpPr txBox="1"/>
          <p:nvPr/>
        </p:nvSpPr>
        <p:spPr>
          <a:xfrm>
            <a:off x="5186448" y="2449364"/>
            <a:ext cx="18382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dirty="0" smtClean="0">
                <a:solidFill>
                  <a:srgbClr val="002060"/>
                </a:solidFill>
              </a:rPr>
              <a:t>Olsztyn</a:t>
            </a:r>
          </a:p>
        </p:txBody>
      </p:sp>
      <p:sp>
        <p:nvSpPr>
          <p:cNvPr id="43" name="pole tekstowe 42"/>
          <p:cNvSpPr txBox="1"/>
          <p:nvPr/>
        </p:nvSpPr>
        <p:spPr>
          <a:xfrm>
            <a:off x="5508104" y="3248347"/>
            <a:ext cx="12481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dirty="0" smtClean="0">
                <a:solidFill>
                  <a:srgbClr val="7030A0"/>
                </a:solidFill>
              </a:rPr>
              <a:t>?</a:t>
            </a:r>
          </a:p>
        </p:txBody>
      </p:sp>
      <p:sp>
        <p:nvSpPr>
          <p:cNvPr id="44" name="pole tekstowe 43"/>
          <p:cNvSpPr txBox="1"/>
          <p:nvPr/>
        </p:nvSpPr>
        <p:spPr>
          <a:xfrm>
            <a:off x="5508104" y="4135755"/>
            <a:ext cx="12481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dirty="0" smtClean="0">
                <a:solidFill>
                  <a:srgbClr val="7030A0"/>
                </a:solidFill>
              </a:rPr>
              <a:t>?</a:t>
            </a:r>
          </a:p>
        </p:txBody>
      </p:sp>
      <p:sp>
        <p:nvSpPr>
          <p:cNvPr id="45" name="pole tekstowe 44"/>
          <p:cNvSpPr txBox="1"/>
          <p:nvPr/>
        </p:nvSpPr>
        <p:spPr>
          <a:xfrm>
            <a:off x="5508104" y="4988793"/>
            <a:ext cx="12481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dirty="0" smtClean="0">
                <a:solidFill>
                  <a:srgbClr val="7030A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74184729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4036" name="Text Box 20"/>
          <p:cNvSpPr txBox="1">
            <a:spLocks noChangeArrowheads="1"/>
          </p:cNvSpPr>
          <p:nvPr/>
        </p:nvSpPr>
        <p:spPr bwMode="auto">
          <a:xfrm>
            <a:off x="35496" y="0"/>
            <a:ext cx="511256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pl-PL" sz="2400" dirty="0">
                <a:solidFill>
                  <a:srgbClr val="002060"/>
                </a:solidFill>
                <a:effectLst/>
                <a:latin typeface="Calibri" panose="020F0502020204030204" pitchFamily="34" charset="0"/>
              </a:rPr>
              <a:t>M</a:t>
            </a:r>
            <a:r>
              <a:rPr lang="pl-PL" sz="2400" dirty="0" smtClean="0">
                <a:solidFill>
                  <a:srgbClr val="002060"/>
                </a:solidFill>
                <a:effectLst/>
                <a:latin typeface="Calibri" panose="020F0502020204030204" pitchFamily="34" charset="0"/>
              </a:rPr>
              <a:t>arki vs oczekiwania inwestorów</a:t>
            </a:r>
            <a:endParaRPr lang="pl-PL" sz="2400" dirty="0">
              <a:solidFill>
                <a:srgbClr val="002060"/>
              </a:solidFill>
              <a:effectLst/>
              <a:latin typeface="Calibri" panose="020F0502020204030204" pitchFamily="34" charset="0"/>
            </a:endParaRPr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33" y="6453336"/>
            <a:ext cx="1377623" cy="360000"/>
          </a:xfrm>
          <a:prstGeom prst="rect">
            <a:avLst/>
          </a:prstGeom>
        </p:spPr>
      </p:pic>
      <p:sp>
        <p:nvSpPr>
          <p:cNvPr id="7" name="pole tekstowe 6"/>
          <p:cNvSpPr txBox="1"/>
          <p:nvPr/>
        </p:nvSpPr>
        <p:spPr>
          <a:xfrm>
            <a:off x="0" y="6525344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800" b="0" dirty="0" smtClean="0">
                <a:solidFill>
                  <a:schemeClr val="bg1">
                    <a:lumMod val="50000"/>
                  </a:schemeClr>
                </a:solidFill>
                <a:effectLst/>
              </a:rPr>
              <a:t> ©  </a:t>
            </a:r>
            <a:r>
              <a:rPr lang="pl-PL" sz="800" b="0" dirty="0" err="1" smtClean="0">
                <a:solidFill>
                  <a:schemeClr val="bg1">
                    <a:lumMod val="50000"/>
                  </a:schemeClr>
                </a:solidFill>
                <a:effectLst/>
              </a:rPr>
              <a:t>W.Dziemianowicz</a:t>
            </a:r>
            <a:r>
              <a:rPr lang="pl-PL" sz="800" b="0" dirty="0" smtClean="0">
                <a:solidFill>
                  <a:schemeClr val="bg1">
                    <a:lumMod val="50000"/>
                  </a:schemeClr>
                </a:solidFill>
                <a:effectLst/>
              </a:rPr>
              <a:t>, „Rola </a:t>
            </a:r>
            <a:r>
              <a:rPr lang="pl-PL" sz="800" b="0" dirty="0">
                <a:solidFill>
                  <a:schemeClr val="bg1">
                    <a:lumMod val="50000"/>
                  </a:schemeClr>
                </a:solidFill>
                <a:effectLst/>
              </a:rPr>
              <a:t>marki gminy w przyciąganiu inwestorów – świadome kształtowanie wizerunku regionu a jego sukces </a:t>
            </a:r>
            <a:r>
              <a:rPr lang="pl-PL" sz="800" b="0" dirty="0" smtClean="0">
                <a:solidFill>
                  <a:schemeClr val="bg1">
                    <a:lumMod val="50000"/>
                  </a:schemeClr>
                </a:solidFill>
                <a:effectLst/>
              </a:rPr>
              <a:t>gospodarczy”, </a:t>
            </a:r>
          </a:p>
          <a:p>
            <a:pPr algn="r"/>
            <a:r>
              <a:rPr lang="pl-PL" sz="800" b="0" dirty="0" smtClean="0">
                <a:solidFill>
                  <a:schemeClr val="bg1">
                    <a:lumMod val="50000"/>
                  </a:schemeClr>
                </a:solidFill>
                <a:effectLst/>
              </a:rPr>
              <a:t>VI Festiwal Promocji Gospodarczej Warmii i Mazur, 9-10 listopada 2016 r., Ostróda</a:t>
            </a:r>
            <a:endParaRPr lang="pl-PL" sz="800" b="0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5255865" y="207911"/>
            <a:ext cx="32403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dirty="0" smtClean="0">
                <a:solidFill>
                  <a:srgbClr val="002060"/>
                </a:solidFill>
              </a:rPr>
              <a:t>Czynniki lokalizacji</a:t>
            </a:r>
            <a:endParaRPr lang="pl-PL" sz="2400" dirty="0" smtClean="0">
              <a:solidFill>
                <a:srgbClr val="002060"/>
              </a:solidFill>
            </a:endParaRP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2306136"/>
            <a:ext cx="4320000" cy="4073143"/>
          </a:xfrm>
          <a:prstGeom prst="rect">
            <a:avLst/>
          </a:prstGeom>
        </p:spPr>
      </p:pic>
      <p:pic>
        <p:nvPicPr>
          <p:cNvPr id="4" name="Obraz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533673"/>
            <a:ext cx="4320000" cy="414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349981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4036" name="Text Box 20"/>
          <p:cNvSpPr txBox="1">
            <a:spLocks noChangeArrowheads="1"/>
          </p:cNvSpPr>
          <p:nvPr/>
        </p:nvSpPr>
        <p:spPr bwMode="auto">
          <a:xfrm>
            <a:off x="35496" y="0"/>
            <a:ext cx="511256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pl-PL" sz="2400" dirty="0">
                <a:solidFill>
                  <a:srgbClr val="002060"/>
                </a:solidFill>
                <a:effectLst/>
                <a:latin typeface="Calibri" panose="020F0502020204030204" pitchFamily="34" charset="0"/>
              </a:rPr>
              <a:t>M</a:t>
            </a:r>
            <a:r>
              <a:rPr lang="pl-PL" sz="2400" dirty="0" smtClean="0">
                <a:solidFill>
                  <a:srgbClr val="002060"/>
                </a:solidFill>
                <a:effectLst/>
                <a:latin typeface="Calibri" panose="020F0502020204030204" pitchFamily="34" charset="0"/>
              </a:rPr>
              <a:t>arki vs oczekiwania inwestorów</a:t>
            </a:r>
            <a:endParaRPr lang="pl-PL" sz="2400" dirty="0">
              <a:solidFill>
                <a:srgbClr val="002060"/>
              </a:solidFill>
              <a:effectLst/>
              <a:latin typeface="Calibri" panose="020F0502020204030204" pitchFamily="34" charset="0"/>
            </a:endParaRPr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33" y="6453336"/>
            <a:ext cx="1377623" cy="360000"/>
          </a:xfrm>
          <a:prstGeom prst="rect">
            <a:avLst/>
          </a:prstGeom>
        </p:spPr>
      </p:pic>
      <p:sp>
        <p:nvSpPr>
          <p:cNvPr id="7" name="pole tekstowe 6"/>
          <p:cNvSpPr txBox="1"/>
          <p:nvPr/>
        </p:nvSpPr>
        <p:spPr>
          <a:xfrm>
            <a:off x="0" y="6525344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800" b="0" dirty="0" smtClean="0">
                <a:solidFill>
                  <a:schemeClr val="bg1">
                    <a:lumMod val="50000"/>
                  </a:schemeClr>
                </a:solidFill>
                <a:effectLst/>
              </a:rPr>
              <a:t> ©  </a:t>
            </a:r>
            <a:r>
              <a:rPr lang="pl-PL" sz="800" b="0" dirty="0" err="1" smtClean="0">
                <a:solidFill>
                  <a:schemeClr val="bg1">
                    <a:lumMod val="50000"/>
                  </a:schemeClr>
                </a:solidFill>
                <a:effectLst/>
              </a:rPr>
              <a:t>W.Dziemianowicz</a:t>
            </a:r>
            <a:r>
              <a:rPr lang="pl-PL" sz="800" b="0" dirty="0" smtClean="0">
                <a:solidFill>
                  <a:schemeClr val="bg1">
                    <a:lumMod val="50000"/>
                  </a:schemeClr>
                </a:solidFill>
                <a:effectLst/>
              </a:rPr>
              <a:t>, „Rola </a:t>
            </a:r>
            <a:r>
              <a:rPr lang="pl-PL" sz="800" b="0" dirty="0">
                <a:solidFill>
                  <a:schemeClr val="bg1">
                    <a:lumMod val="50000"/>
                  </a:schemeClr>
                </a:solidFill>
                <a:effectLst/>
              </a:rPr>
              <a:t>marki gminy w przyciąganiu inwestorów – świadome kształtowanie wizerunku regionu a jego sukces </a:t>
            </a:r>
            <a:r>
              <a:rPr lang="pl-PL" sz="800" b="0" dirty="0" smtClean="0">
                <a:solidFill>
                  <a:schemeClr val="bg1">
                    <a:lumMod val="50000"/>
                  </a:schemeClr>
                </a:solidFill>
                <a:effectLst/>
              </a:rPr>
              <a:t>gospodarczy”, </a:t>
            </a:r>
          </a:p>
          <a:p>
            <a:pPr algn="r"/>
            <a:r>
              <a:rPr lang="pl-PL" sz="800" b="0" dirty="0" smtClean="0">
                <a:solidFill>
                  <a:schemeClr val="bg1">
                    <a:lumMod val="50000"/>
                  </a:schemeClr>
                </a:solidFill>
                <a:effectLst/>
              </a:rPr>
              <a:t>VI Festiwal Promocji Gospodarczej Warmii i Mazur, 9-10 listopada 2016 r., Ostróda</a:t>
            </a:r>
            <a:endParaRPr lang="pl-PL" sz="800" b="0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4932040" y="47364"/>
            <a:ext cx="41043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dirty="0" smtClean="0">
                <a:solidFill>
                  <a:srgbClr val="002060"/>
                </a:solidFill>
              </a:rPr>
              <a:t>Działania władz lokalnych</a:t>
            </a:r>
            <a:endParaRPr lang="pl-PL" sz="2400" dirty="0" smtClean="0">
              <a:solidFill>
                <a:srgbClr val="002060"/>
              </a:solidFill>
            </a:endParaRPr>
          </a:p>
        </p:txBody>
      </p:sp>
      <p:graphicFrame>
        <p:nvGraphicFramePr>
          <p:cNvPr id="8" name="Wykres 7"/>
          <p:cNvGraphicFramePr/>
          <p:nvPr>
            <p:extLst>
              <p:ext uri="{D42A27DB-BD31-4B8C-83A1-F6EECF244321}">
                <p14:modId xmlns:p14="http://schemas.microsoft.com/office/powerpoint/2010/main" val="4027241033"/>
              </p:ext>
            </p:extLst>
          </p:nvPr>
        </p:nvGraphicFramePr>
        <p:xfrm>
          <a:off x="179512" y="763694"/>
          <a:ext cx="8712968" cy="2953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pole tekstowe 5"/>
          <p:cNvSpPr txBox="1"/>
          <p:nvPr/>
        </p:nvSpPr>
        <p:spPr>
          <a:xfrm>
            <a:off x="395536" y="1052736"/>
            <a:ext cx="5645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000" b="0" dirty="0" smtClean="0">
                <a:solidFill>
                  <a:srgbClr val="002060"/>
                </a:solidFill>
                <a:effectLst/>
              </a:rPr>
              <a:t>N=521</a:t>
            </a:r>
            <a:endParaRPr lang="pl-PL" sz="1000" b="0" dirty="0">
              <a:solidFill>
                <a:srgbClr val="002060"/>
              </a:solidFill>
              <a:effectLst/>
            </a:endParaRPr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4380758"/>
              </p:ext>
            </p:extLst>
          </p:nvPr>
        </p:nvGraphicFramePr>
        <p:xfrm>
          <a:off x="215516" y="4133428"/>
          <a:ext cx="8712968" cy="2176146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{0E3FDE45-AF77-4B5C-9715-49D594BDF05E}</a:tableStyleId>
              </a:tblPr>
              <a:tblGrid>
                <a:gridCol w="5040560"/>
                <a:gridCol w="1224136"/>
                <a:gridCol w="1224136"/>
                <a:gridCol w="1224136"/>
              </a:tblGrid>
              <a:tr h="1797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l-PL" sz="12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" marR="4445" marT="444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b="1">
                          <a:effectLst/>
                        </a:rPr>
                        <a:t>www „gospodarka” 2010</a:t>
                      </a:r>
                      <a:endParaRPr lang="pl-PL" sz="1200" b="1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b="1">
                          <a:effectLst/>
                        </a:rPr>
                        <a:t>www „turystyka” 2010</a:t>
                      </a:r>
                      <a:endParaRPr lang="pl-PL" sz="1200" b="1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b="1">
                          <a:effectLst/>
                        </a:rPr>
                        <a:t>www „mieszkańcy” 2010</a:t>
                      </a:r>
                      <a:endParaRPr lang="pl-PL" sz="1200" b="1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797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b="1">
                          <a:effectLst/>
                        </a:rPr>
                        <a:t>1. Przyrost ludności na 1 mieszkańca</a:t>
                      </a:r>
                      <a:endParaRPr lang="pl-PL" sz="1200" b="1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85" marR="6985" marT="698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l-PL" sz="1200" b="1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" marR="4445" marT="444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l-PL" sz="1200" b="1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" marR="4445" marT="444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l-PL" sz="12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" marR="4445" marT="444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797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b="1">
                          <a:effectLst/>
                        </a:rPr>
                        <a:t>2. Średnie saldo migracji na 1 000 mieszk.</a:t>
                      </a:r>
                      <a:endParaRPr lang="pl-PL" sz="1200" b="1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85" marR="6985" marT="698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l-PL" sz="1200" b="1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" marR="4445" marT="444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l-PL" sz="1200" b="1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" marR="4445" marT="444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l-PL" sz="1200" b="1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" marR="4445" marT="444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282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b="1">
                          <a:effectLst/>
                        </a:rPr>
                        <a:t>3. Średnia liczba nowo zar. podmiotów REGON na 1000 mieszk.</a:t>
                      </a:r>
                      <a:endParaRPr lang="pl-PL" sz="1200" b="1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85" marR="6985" marT="698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 b="1" dirty="0">
                          <a:effectLst/>
                        </a:rPr>
                        <a:t>***</a:t>
                      </a:r>
                      <a:endParaRPr lang="pl-PL" sz="16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 b="1" dirty="0">
                          <a:effectLst/>
                        </a:rPr>
                        <a:t>***</a:t>
                      </a:r>
                      <a:endParaRPr lang="pl-PL" sz="16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 b="1" dirty="0">
                          <a:effectLst/>
                        </a:rPr>
                        <a:t>**</a:t>
                      </a:r>
                      <a:endParaRPr lang="pl-PL" sz="16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797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b="1">
                          <a:effectLst/>
                        </a:rPr>
                        <a:t>4. Przyrost pracujących na 1000 os.</a:t>
                      </a:r>
                      <a:endParaRPr lang="pl-PL" sz="1200" b="1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85" marR="6985" marT="698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l-PL" sz="1600" b="1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" marR="4445" marT="444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l-PL" sz="1600" b="1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" marR="4445" marT="444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 b="1" dirty="0">
                          <a:effectLst/>
                        </a:rPr>
                        <a:t>--</a:t>
                      </a:r>
                      <a:endParaRPr lang="pl-PL" sz="16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797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b="1">
                          <a:effectLst/>
                        </a:rPr>
                        <a:t>5. Przyrost BIZ na 1000 mieszk.</a:t>
                      </a:r>
                      <a:endParaRPr lang="pl-PL" sz="1200" b="1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85" marR="6985" marT="698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l-PL" sz="1200" b="1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" marR="4445" marT="444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l-PL" sz="1200" b="1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" marR="4445" marT="444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l-PL" sz="1200" b="1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" marR="4445" marT="444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797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b="1">
                          <a:effectLst/>
                        </a:rPr>
                        <a:t>6. Przyrost turystów zagranicznych na 10 000 mieszk.</a:t>
                      </a:r>
                      <a:endParaRPr lang="pl-PL" sz="1200" b="1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85" marR="6985" marT="698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l-PL" sz="1200" b="1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" marR="4445" marT="444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l-PL" sz="1200" b="1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" marR="4445" marT="444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l-PL" sz="1200" b="1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" marR="4445" marT="444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797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b="1" dirty="0">
                          <a:effectLst/>
                        </a:rPr>
                        <a:t>7. Średnia liczba uczestników imprez na 1000 mieszk.</a:t>
                      </a:r>
                      <a:endParaRPr lang="pl-PL" sz="12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85" marR="6985" marT="698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l-PL" sz="1200" b="1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" marR="4445" marT="444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l-PL" sz="1200" b="1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" marR="4445" marT="444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l-PL" sz="12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" marR="4445" marT="444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1" name="pole tekstowe 10"/>
          <p:cNvSpPr txBox="1"/>
          <p:nvPr/>
        </p:nvSpPr>
        <p:spPr>
          <a:xfrm>
            <a:off x="6529838" y="6279123"/>
            <a:ext cx="249138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000" b="0" dirty="0" smtClean="0">
                <a:solidFill>
                  <a:srgbClr val="002060"/>
                </a:solidFill>
                <a:effectLst/>
              </a:rPr>
              <a:t>Źródło: Dziemianowicz, Laskowska 2015</a:t>
            </a:r>
            <a:endParaRPr lang="pl-PL" sz="1000" b="0" dirty="0">
              <a:solidFill>
                <a:srgbClr val="002060"/>
              </a:solidFill>
              <a:effectLst/>
            </a:endParaRPr>
          </a:p>
        </p:txBody>
      </p:sp>
      <p:sp>
        <p:nvSpPr>
          <p:cNvPr id="12" name="pole tekstowe 11"/>
          <p:cNvSpPr txBox="1"/>
          <p:nvPr/>
        </p:nvSpPr>
        <p:spPr>
          <a:xfrm>
            <a:off x="395536" y="3707143"/>
            <a:ext cx="187583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000" b="0" dirty="0" smtClean="0">
                <a:solidFill>
                  <a:srgbClr val="002060"/>
                </a:solidFill>
                <a:effectLst/>
              </a:rPr>
              <a:t>Źródło: Dziemianowicz (2016)</a:t>
            </a:r>
            <a:endParaRPr lang="pl-PL" sz="1000" b="0" dirty="0">
              <a:solidFill>
                <a:srgbClr val="00206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68371571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4036" name="Text Box 20"/>
          <p:cNvSpPr txBox="1">
            <a:spLocks noChangeArrowheads="1"/>
          </p:cNvSpPr>
          <p:nvPr/>
        </p:nvSpPr>
        <p:spPr bwMode="auto">
          <a:xfrm>
            <a:off x="35496" y="0"/>
            <a:ext cx="511256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pl-PL" sz="2400" dirty="0" smtClean="0">
                <a:solidFill>
                  <a:srgbClr val="002060"/>
                </a:solidFill>
                <a:effectLst/>
                <a:latin typeface="Calibri" panose="020F0502020204030204" pitchFamily="34" charset="0"/>
              </a:rPr>
              <a:t>Wnioski</a:t>
            </a:r>
            <a:endParaRPr lang="pl-PL" sz="2400" dirty="0">
              <a:solidFill>
                <a:srgbClr val="002060"/>
              </a:solidFill>
              <a:effectLst/>
              <a:latin typeface="Calibri" panose="020F0502020204030204" pitchFamily="34" charset="0"/>
            </a:endParaRPr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33" y="6453336"/>
            <a:ext cx="1377623" cy="360000"/>
          </a:xfrm>
          <a:prstGeom prst="rect">
            <a:avLst/>
          </a:prstGeom>
        </p:spPr>
      </p:pic>
      <p:sp>
        <p:nvSpPr>
          <p:cNvPr id="7" name="pole tekstowe 6"/>
          <p:cNvSpPr txBox="1"/>
          <p:nvPr/>
        </p:nvSpPr>
        <p:spPr>
          <a:xfrm>
            <a:off x="0" y="6525344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800" b="0" dirty="0" smtClean="0">
                <a:solidFill>
                  <a:schemeClr val="bg1">
                    <a:lumMod val="50000"/>
                  </a:schemeClr>
                </a:solidFill>
                <a:effectLst/>
              </a:rPr>
              <a:t> ©  </a:t>
            </a:r>
            <a:r>
              <a:rPr lang="pl-PL" sz="800" b="0" dirty="0" err="1" smtClean="0">
                <a:solidFill>
                  <a:schemeClr val="bg1">
                    <a:lumMod val="50000"/>
                  </a:schemeClr>
                </a:solidFill>
                <a:effectLst/>
              </a:rPr>
              <a:t>W.Dziemianowicz</a:t>
            </a:r>
            <a:r>
              <a:rPr lang="pl-PL" sz="800" b="0" dirty="0" smtClean="0">
                <a:solidFill>
                  <a:schemeClr val="bg1">
                    <a:lumMod val="50000"/>
                  </a:schemeClr>
                </a:solidFill>
                <a:effectLst/>
              </a:rPr>
              <a:t>, „Rola </a:t>
            </a:r>
            <a:r>
              <a:rPr lang="pl-PL" sz="800" b="0" dirty="0">
                <a:solidFill>
                  <a:schemeClr val="bg1">
                    <a:lumMod val="50000"/>
                  </a:schemeClr>
                </a:solidFill>
                <a:effectLst/>
              </a:rPr>
              <a:t>marki gminy w przyciąganiu inwestorów – świadome kształtowanie wizerunku regionu a jego sukces </a:t>
            </a:r>
            <a:r>
              <a:rPr lang="pl-PL" sz="800" b="0" dirty="0" smtClean="0">
                <a:solidFill>
                  <a:schemeClr val="bg1">
                    <a:lumMod val="50000"/>
                  </a:schemeClr>
                </a:solidFill>
                <a:effectLst/>
              </a:rPr>
              <a:t>gospodarczy”, </a:t>
            </a:r>
          </a:p>
          <a:p>
            <a:pPr algn="r"/>
            <a:r>
              <a:rPr lang="pl-PL" sz="800" b="0" dirty="0" smtClean="0">
                <a:solidFill>
                  <a:schemeClr val="bg1">
                    <a:lumMod val="50000"/>
                  </a:schemeClr>
                </a:solidFill>
                <a:effectLst/>
              </a:rPr>
              <a:t>VI Festiwal Promocji Gospodarczej Warmii i Mazur, 9-10 listopada 2016 r., Ostróda</a:t>
            </a:r>
            <a:endParaRPr lang="pl-PL" sz="800" b="0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251520" y="811612"/>
            <a:ext cx="33115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dirty="0" smtClean="0">
                <a:solidFill>
                  <a:srgbClr val="002060"/>
                </a:solidFill>
              </a:rPr>
              <a:t>Marki XXI wieku</a:t>
            </a:r>
            <a:endParaRPr lang="pl-PL" sz="2400" dirty="0" smtClean="0">
              <a:solidFill>
                <a:srgbClr val="002060"/>
              </a:solidFill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99859" y="1445535"/>
            <a:ext cx="62917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>
                <a:solidFill>
                  <a:srgbClr val="7030A0"/>
                </a:solidFill>
              </a:rPr>
              <a:t>Nie świadomość a istotność i oddźwięk</a:t>
            </a:r>
            <a:endParaRPr lang="pl-PL" sz="2400" dirty="0" smtClean="0">
              <a:solidFill>
                <a:srgbClr val="7030A0"/>
              </a:solidFill>
            </a:endParaRPr>
          </a:p>
        </p:txBody>
      </p:sp>
      <p:sp>
        <p:nvSpPr>
          <p:cNvPr id="10" name="pole tekstowe 9"/>
          <p:cNvSpPr txBox="1"/>
          <p:nvPr/>
        </p:nvSpPr>
        <p:spPr>
          <a:xfrm>
            <a:off x="5940152" y="811612"/>
            <a:ext cx="2808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dirty="0" smtClean="0">
                <a:solidFill>
                  <a:srgbClr val="002060"/>
                </a:solidFill>
              </a:rPr>
              <a:t>Marki gmin</a:t>
            </a:r>
            <a:endParaRPr lang="pl-PL" sz="2400" dirty="0" smtClean="0">
              <a:solidFill>
                <a:srgbClr val="002060"/>
              </a:solidFill>
            </a:endParaRPr>
          </a:p>
        </p:txBody>
      </p:sp>
      <p:sp>
        <p:nvSpPr>
          <p:cNvPr id="11" name="pole tekstowe 10"/>
          <p:cNvSpPr txBox="1"/>
          <p:nvPr/>
        </p:nvSpPr>
        <p:spPr>
          <a:xfrm>
            <a:off x="2578239" y="2115188"/>
            <a:ext cx="26193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>
                <a:solidFill>
                  <a:srgbClr val="7030A0"/>
                </a:solidFill>
              </a:rPr>
              <a:t>Wiedza o marce</a:t>
            </a:r>
            <a:endParaRPr lang="pl-PL" sz="2400" dirty="0" smtClean="0">
              <a:solidFill>
                <a:srgbClr val="7030A0"/>
              </a:solidFill>
            </a:endParaRPr>
          </a:p>
        </p:txBody>
      </p:sp>
      <p:sp>
        <p:nvSpPr>
          <p:cNvPr id="12" name="pole tekstowe 11"/>
          <p:cNvSpPr txBox="1"/>
          <p:nvPr/>
        </p:nvSpPr>
        <p:spPr>
          <a:xfrm>
            <a:off x="626378" y="2748166"/>
            <a:ext cx="26193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>
                <a:solidFill>
                  <a:srgbClr val="7030A0"/>
                </a:solidFill>
              </a:rPr>
              <a:t>Reguła „lycry”</a:t>
            </a:r>
            <a:endParaRPr lang="pl-PL" sz="2400" dirty="0" smtClean="0">
              <a:solidFill>
                <a:srgbClr val="7030A0"/>
              </a:solidFill>
            </a:endParaRPr>
          </a:p>
        </p:txBody>
      </p:sp>
      <p:sp>
        <p:nvSpPr>
          <p:cNvPr id="13" name="pole tekstowe 12"/>
          <p:cNvSpPr txBox="1"/>
          <p:nvPr/>
        </p:nvSpPr>
        <p:spPr>
          <a:xfrm>
            <a:off x="2930873" y="3365068"/>
            <a:ext cx="36274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>
                <a:solidFill>
                  <a:srgbClr val="7030A0"/>
                </a:solidFill>
              </a:rPr>
              <a:t>Emocje i zaufanie</a:t>
            </a:r>
            <a:endParaRPr lang="pl-PL" sz="2400" dirty="0" smtClean="0">
              <a:solidFill>
                <a:srgbClr val="7030A0"/>
              </a:solidFill>
            </a:endParaRPr>
          </a:p>
        </p:txBody>
      </p:sp>
      <p:sp>
        <p:nvSpPr>
          <p:cNvPr id="14" name="pole tekstowe 13"/>
          <p:cNvSpPr txBox="1"/>
          <p:nvPr/>
        </p:nvSpPr>
        <p:spPr>
          <a:xfrm>
            <a:off x="742740" y="4045115"/>
            <a:ext cx="42755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>
                <a:solidFill>
                  <a:srgbClr val="7030A0"/>
                </a:solidFill>
              </a:rPr>
              <a:t>„Wszystko ma znaczenie”</a:t>
            </a:r>
            <a:endParaRPr lang="pl-PL" sz="2400" dirty="0" smtClean="0">
              <a:solidFill>
                <a:srgbClr val="7030A0"/>
              </a:solidFill>
            </a:endParaRPr>
          </a:p>
        </p:txBody>
      </p:sp>
      <p:sp>
        <p:nvSpPr>
          <p:cNvPr id="15" name="pole tekstowe 14"/>
          <p:cNvSpPr txBox="1"/>
          <p:nvPr/>
        </p:nvSpPr>
        <p:spPr>
          <a:xfrm>
            <a:off x="1619672" y="4880399"/>
            <a:ext cx="50676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>
                <a:solidFill>
                  <a:srgbClr val="7030A0"/>
                </a:solidFill>
              </a:rPr>
              <a:t>Ludzie i zasady przed zyskami</a:t>
            </a:r>
            <a:endParaRPr lang="pl-PL" sz="2400" dirty="0" smtClean="0">
              <a:solidFill>
                <a:srgbClr val="7030A0"/>
              </a:solidFill>
            </a:endParaRPr>
          </a:p>
        </p:txBody>
      </p:sp>
      <p:sp>
        <p:nvSpPr>
          <p:cNvPr id="16" name="pole tekstowe 15"/>
          <p:cNvSpPr txBox="1"/>
          <p:nvPr/>
        </p:nvSpPr>
        <p:spPr>
          <a:xfrm>
            <a:off x="346695" y="5660588"/>
            <a:ext cx="50676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>
                <a:solidFill>
                  <a:srgbClr val="7030A0"/>
                </a:solidFill>
              </a:rPr>
              <a:t>„Sens, prostota i humanizm”</a:t>
            </a:r>
            <a:endParaRPr lang="pl-PL" sz="2400" dirty="0" smtClean="0">
              <a:solidFill>
                <a:srgbClr val="7030A0"/>
              </a:solidFill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399884" y="6170188"/>
            <a:ext cx="223814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200" dirty="0">
                <a:solidFill>
                  <a:srgbClr val="00B0F0"/>
                </a:solidFill>
                <a:effectLst/>
              </a:rPr>
              <a:t>(</a:t>
            </a:r>
            <a:r>
              <a:rPr lang="pl-PL" sz="1200" dirty="0" err="1">
                <a:solidFill>
                  <a:srgbClr val="00B0F0"/>
                </a:solidFill>
                <a:effectLst/>
              </a:rPr>
              <a:t>Kotler</a:t>
            </a:r>
            <a:r>
              <a:rPr lang="pl-PL" sz="1200" dirty="0">
                <a:solidFill>
                  <a:srgbClr val="00B0F0"/>
                </a:solidFill>
                <a:effectLst/>
              </a:rPr>
              <a:t>, Keller 2012, s. </a:t>
            </a:r>
            <a:r>
              <a:rPr lang="pl-PL" sz="1200" dirty="0" smtClean="0">
                <a:solidFill>
                  <a:srgbClr val="00B0F0"/>
                </a:solidFill>
                <a:effectLst/>
              </a:rPr>
              <a:t>291)</a:t>
            </a:r>
            <a:endParaRPr lang="pl-PL" sz="1200" dirty="0">
              <a:solidFill>
                <a:srgbClr val="00B0F0"/>
              </a:solidFill>
              <a:effectLst/>
            </a:endParaRPr>
          </a:p>
        </p:txBody>
      </p:sp>
      <p:sp>
        <p:nvSpPr>
          <p:cNvPr id="17" name="pole tekstowe 16"/>
          <p:cNvSpPr txBox="1"/>
          <p:nvPr/>
        </p:nvSpPr>
        <p:spPr>
          <a:xfrm>
            <a:off x="7012689" y="1445535"/>
            <a:ext cx="6632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dirty="0" smtClean="0">
                <a:solidFill>
                  <a:srgbClr val="7030A0"/>
                </a:solidFill>
              </a:rPr>
              <a:t>?</a:t>
            </a:r>
            <a:endParaRPr lang="pl-PL" sz="2400" dirty="0" smtClean="0">
              <a:solidFill>
                <a:srgbClr val="7030A0"/>
              </a:solidFill>
            </a:endParaRPr>
          </a:p>
        </p:txBody>
      </p:sp>
      <p:sp>
        <p:nvSpPr>
          <p:cNvPr id="18" name="pole tekstowe 17"/>
          <p:cNvSpPr txBox="1"/>
          <p:nvPr/>
        </p:nvSpPr>
        <p:spPr>
          <a:xfrm>
            <a:off x="7012689" y="2115187"/>
            <a:ext cx="6632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dirty="0" smtClean="0">
                <a:solidFill>
                  <a:srgbClr val="7030A0"/>
                </a:solidFill>
              </a:rPr>
              <a:t>?</a:t>
            </a:r>
            <a:endParaRPr lang="pl-PL" sz="2400" dirty="0" smtClean="0">
              <a:solidFill>
                <a:srgbClr val="7030A0"/>
              </a:solidFill>
            </a:endParaRPr>
          </a:p>
        </p:txBody>
      </p:sp>
      <p:sp>
        <p:nvSpPr>
          <p:cNvPr id="19" name="pole tekstowe 18"/>
          <p:cNvSpPr txBox="1"/>
          <p:nvPr/>
        </p:nvSpPr>
        <p:spPr>
          <a:xfrm>
            <a:off x="7012689" y="2748165"/>
            <a:ext cx="6632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dirty="0" smtClean="0">
                <a:solidFill>
                  <a:srgbClr val="7030A0"/>
                </a:solidFill>
              </a:rPr>
              <a:t>?</a:t>
            </a:r>
            <a:endParaRPr lang="pl-PL" sz="2400" dirty="0" smtClean="0">
              <a:solidFill>
                <a:srgbClr val="7030A0"/>
              </a:solidFill>
            </a:endParaRPr>
          </a:p>
        </p:txBody>
      </p:sp>
      <p:sp>
        <p:nvSpPr>
          <p:cNvPr id="20" name="pole tekstowe 19"/>
          <p:cNvSpPr txBox="1"/>
          <p:nvPr/>
        </p:nvSpPr>
        <p:spPr>
          <a:xfrm>
            <a:off x="7012689" y="3365067"/>
            <a:ext cx="6632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dirty="0" smtClean="0">
                <a:solidFill>
                  <a:srgbClr val="7030A0"/>
                </a:solidFill>
              </a:rPr>
              <a:t>?</a:t>
            </a:r>
            <a:endParaRPr lang="pl-PL" sz="2400" dirty="0" smtClean="0">
              <a:solidFill>
                <a:srgbClr val="7030A0"/>
              </a:solidFill>
            </a:endParaRPr>
          </a:p>
        </p:txBody>
      </p:sp>
      <p:sp>
        <p:nvSpPr>
          <p:cNvPr id="21" name="pole tekstowe 20"/>
          <p:cNvSpPr txBox="1"/>
          <p:nvPr/>
        </p:nvSpPr>
        <p:spPr>
          <a:xfrm>
            <a:off x="7012689" y="4045114"/>
            <a:ext cx="6632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dirty="0" smtClean="0">
                <a:solidFill>
                  <a:srgbClr val="7030A0"/>
                </a:solidFill>
              </a:rPr>
              <a:t>?</a:t>
            </a:r>
            <a:endParaRPr lang="pl-PL" sz="2400" dirty="0" smtClean="0">
              <a:solidFill>
                <a:srgbClr val="7030A0"/>
              </a:solidFill>
            </a:endParaRPr>
          </a:p>
        </p:txBody>
      </p:sp>
      <p:sp>
        <p:nvSpPr>
          <p:cNvPr id="22" name="pole tekstowe 21"/>
          <p:cNvSpPr txBox="1"/>
          <p:nvPr/>
        </p:nvSpPr>
        <p:spPr>
          <a:xfrm>
            <a:off x="7012689" y="4880398"/>
            <a:ext cx="6632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dirty="0" smtClean="0">
                <a:solidFill>
                  <a:srgbClr val="7030A0"/>
                </a:solidFill>
              </a:rPr>
              <a:t>?</a:t>
            </a:r>
            <a:endParaRPr lang="pl-PL" sz="2400" dirty="0" smtClean="0">
              <a:solidFill>
                <a:srgbClr val="7030A0"/>
              </a:solidFill>
            </a:endParaRPr>
          </a:p>
        </p:txBody>
      </p:sp>
      <p:sp>
        <p:nvSpPr>
          <p:cNvPr id="23" name="pole tekstowe 22"/>
          <p:cNvSpPr txBox="1"/>
          <p:nvPr/>
        </p:nvSpPr>
        <p:spPr>
          <a:xfrm>
            <a:off x="7012689" y="5660359"/>
            <a:ext cx="6632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dirty="0" smtClean="0">
                <a:solidFill>
                  <a:srgbClr val="7030A0"/>
                </a:solidFill>
              </a:rPr>
              <a:t>?</a:t>
            </a:r>
            <a:endParaRPr lang="pl-PL" sz="2400" dirty="0" smtClean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183997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4036" name="Text Box 20"/>
          <p:cNvSpPr txBox="1">
            <a:spLocks noChangeArrowheads="1"/>
          </p:cNvSpPr>
          <p:nvPr/>
        </p:nvSpPr>
        <p:spPr bwMode="auto">
          <a:xfrm>
            <a:off x="35496" y="0"/>
            <a:ext cx="511256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pl-PL" sz="2400" dirty="0" smtClean="0">
                <a:solidFill>
                  <a:srgbClr val="002060"/>
                </a:solidFill>
                <a:effectLst/>
                <a:latin typeface="Calibri" panose="020F0502020204030204" pitchFamily="34" charset="0"/>
              </a:rPr>
              <a:t>Wykorzystana literatura</a:t>
            </a:r>
            <a:endParaRPr lang="pl-PL" sz="2400" dirty="0">
              <a:solidFill>
                <a:srgbClr val="002060"/>
              </a:solidFill>
              <a:effectLst/>
              <a:latin typeface="Calibri" panose="020F0502020204030204" pitchFamily="34" charset="0"/>
            </a:endParaRPr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33" y="6453336"/>
            <a:ext cx="1377623" cy="360000"/>
          </a:xfrm>
          <a:prstGeom prst="rect">
            <a:avLst/>
          </a:prstGeom>
        </p:spPr>
      </p:pic>
      <p:sp>
        <p:nvSpPr>
          <p:cNvPr id="7" name="pole tekstowe 6"/>
          <p:cNvSpPr txBox="1"/>
          <p:nvPr/>
        </p:nvSpPr>
        <p:spPr>
          <a:xfrm>
            <a:off x="0" y="6525344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800" b="0" dirty="0" smtClean="0">
                <a:solidFill>
                  <a:schemeClr val="bg1">
                    <a:lumMod val="50000"/>
                  </a:schemeClr>
                </a:solidFill>
                <a:effectLst/>
              </a:rPr>
              <a:t> ©  </a:t>
            </a:r>
            <a:r>
              <a:rPr lang="pl-PL" sz="800" b="0" dirty="0" err="1" smtClean="0">
                <a:solidFill>
                  <a:schemeClr val="bg1">
                    <a:lumMod val="50000"/>
                  </a:schemeClr>
                </a:solidFill>
                <a:effectLst/>
              </a:rPr>
              <a:t>W.Dziemianowicz</a:t>
            </a:r>
            <a:r>
              <a:rPr lang="pl-PL" sz="800" b="0" dirty="0" smtClean="0">
                <a:solidFill>
                  <a:schemeClr val="bg1">
                    <a:lumMod val="50000"/>
                  </a:schemeClr>
                </a:solidFill>
                <a:effectLst/>
              </a:rPr>
              <a:t>, „Rola </a:t>
            </a:r>
            <a:r>
              <a:rPr lang="pl-PL" sz="800" b="0" dirty="0">
                <a:solidFill>
                  <a:schemeClr val="bg1">
                    <a:lumMod val="50000"/>
                  </a:schemeClr>
                </a:solidFill>
                <a:effectLst/>
              </a:rPr>
              <a:t>marki gminy w przyciąganiu inwestorów – świadome kształtowanie wizerunku regionu a jego sukces </a:t>
            </a:r>
            <a:r>
              <a:rPr lang="pl-PL" sz="800" b="0" dirty="0" smtClean="0">
                <a:solidFill>
                  <a:schemeClr val="bg1">
                    <a:lumMod val="50000"/>
                  </a:schemeClr>
                </a:solidFill>
                <a:effectLst/>
              </a:rPr>
              <a:t>gospodarczy”, </a:t>
            </a:r>
          </a:p>
          <a:p>
            <a:pPr algn="r"/>
            <a:r>
              <a:rPr lang="pl-PL" sz="800" b="0" dirty="0" smtClean="0">
                <a:solidFill>
                  <a:schemeClr val="bg1">
                    <a:lumMod val="50000"/>
                  </a:schemeClr>
                </a:solidFill>
                <a:effectLst/>
              </a:rPr>
              <a:t>VI Festiwal Promocji Gospodarczej Warmii i Mazur, 9-10 listopada 2016 r., Ostróda</a:t>
            </a:r>
            <a:endParaRPr lang="pl-PL" sz="800" b="0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359532" y="1412776"/>
            <a:ext cx="842493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b="0" dirty="0" smtClean="0">
                <a:solidFill>
                  <a:srgbClr val="002060"/>
                </a:solidFill>
                <a:effectLst/>
              </a:rPr>
              <a:t>Dziemianowicz W. (2016), </a:t>
            </a:r>
            <a:r>
              <a:rPr lang="pl-PL" sz="1000" b="0" i="1" dirty="0" smtClean="0">
                <a:solidFill>
                  <a:srgbClr val="002060"/>
                </a:solidFill>
                <a:effectLst/>
              </a:rPr>
              <a:t>Łańcuch wartości w świetle wyników ankiet</a:t>
            </a:r>
            <a:r>
              <a:rPr lang="pl-PL" sz="1000" b="0" dirty="0" smtClean="0">
                <a:solidFill>
                  <a:srgbClr val="002060"/>
                </a:solidFill>
                <a:effectLst/>
              </a:rPr>
              <a:t>, w: Dziemianowicz, Szlachta (red.), </a:t>
            </a:r>
            <a:r>
              <a:rPr lang="pl-PL" sz="1000" b="0" i="1" dirty="0" smtClean="0">
                <a:solidFill>
                  <a:srgbClr val="002060"/>
                </a:solidFill>
                <a:effectLst/>
              </a:rPr>
              <a:t>Łańcuch wartości gminy</a:t>
            </a:r>
            <a:r>
              <a:rPr lang="pl-PL" sz="1000" b="0" dirty="0" smtClean="0">
                <a:solidFill>
                  <a:srgbClr val="002060"/>
                </a:solidFill>
                <a:effectLst/>
              </a:rPr>
              <a:t>, Seria Studia KPZK PAN, tom. CLXIX, Warszawa</a:t>
            </a:r>
          </a:p>
          <a:p>
            <a:endParaRPr lang="pl-PL" sz="1000" b="0" dirty="0" smtClean="0">
              <a:solidFill>
                <a:srgbClr val="002060"/>
              </a:solidFill>
              <a:effectLst/>
            </a:endParaRPr>
          </a:p>
          <a:p>
            <a:r>
              <a:rPr lang="pl-PL" sz="1000" b="0" dirty="0" smtClean="0">
                <a:solidFill>
                  <a:srgbClr val="002060"/>
                </a:solidFill>
                <a:effectLst/>
              </a:rPr>
              <a:t>Dziemianowicz W., Laskowska A. (2015), </a:t>
            </a:r>
            <a:r>
              <a:rPr lang="pl-PL" sz="1000" b="0" i="1" dirty="0" smtClean="0">
                <a:solidFill>
                  <a:srgbClr val="002060"/>
                </a:solidFill>
                <a:effectLst/>
              </a:rPr>
              <a:t>Wysoka jakość stron internetowych – czy się opłaca?</a:t>
            </a:r>
            <a:r>
              <a:rPr lang="pl-PL" sz="1000" b="0" dirty="0" smtClean="0">
                <a:solidFill>
                  <a:srgbClr val="002060"/>
                </a:solidFill>
                <a:effectLst/>
              </a:rPr>
              <a:t>, prezentacja na </a:t>
            </a:r>
            <a:r>
              <a:rPr lang="pl-PL" sz="1000" b="0" dirty="0">
                <a:solidFill>
                  <a:srgbClr val="002060"/>
                </a:solidFill>
                <a:effectLst/>
              </a:rPr>
              <a:t>konferencji </a:t>
            </a:r>
            <a:r>
              <a:rPr lang="pl-PL" sz="1000" b="0" dirty="0" smtClean="0">
                <a:solidFill>
                  <a:srgbClr val="002060"/>
                </a:solidFill>
                <a:effectLst/>
              </a:rPr>
              <a:t>"</a:t>
            </a:r>
            <a:r>
              <a:rPr lang="pl-PL" sz="1000" b="0" dirty="0">
                <a:solidFill>
                  <a:srgbClr val="002060"/>
                </a:solidFill>
                <a:effectLst/>
              </a:rPr>
              <a:t>Promocja jednostek terytorialnych - doświadczenia i wyzwania" w dniach 14-15 maja 2015 w </a:t>
            </a:r>
            <a:r>
              <a:rPr lang="pl-PL" sz="1000" b="0" dirty="0" smtClean="0">
                <a:solidFill>
                  <a:srgbClr val="002060"/>
                </a:solidFill>
                <a:effectLst/>
              </a:rPr>
              <a:t>Zamościu</a:t>
            </a:r>
          </a:p>
          <a:p>
            <a:endParaRPr lang="pl-PL" sz="1000" b="0" dirty="0" smtClean="0">
              <a:solidFill>
                <a:srgbClr val="002060"/>
              </a:solidFill>
              <a:effectLst/>
            </a:endParaRPr>
          </a:p>
          <a:p>
            <a:r>
              <a:rPr lang="pl-PL" sz="1000" b="0" dirty="0" err="1" smtClean="0">
                <a:solidFill>
                  <a:srgbClr val="002060"/>
                </a:solidFill>
                <a:effectLst/>
              </a:rPr>
              <a:t>Kotler</a:t>
            </a:r>
            <a:r>
              <a:rPr lang="pl-PL" sz="1000" b="0" dirty="0" smtClean="0">
                <a:solidFill>
                  <a:srgbClr val="002060"/>
                </a:solidFill>
                <a:effectLst/>
              </a:rPr>
              <a:t> </a:t>
            </a:r>
            <a:r>
              <a:rPr lang="pl-PL" sz="1000" b="0" dirty="0" err="1" smtClean="0">
                <a:solidFill>
                  <a:srgbClr val="002060"/>
                </a:solidFill>
                <a:effectLst/>
              </a:rPr>
              <a:t>Ph</a:t>
            </a:r>
            <a:r>
              <a:rPr lang="pl-PL" sz="1000" b="0" dirty="0" smtClean="0">
                <a:solidFill>
                  <a:srgbClr val="002060"/>
                </a:solidFill>
                <a:effectLst/>
              </a:rPr>
              <a:t>., Keller K.L (2012), </a:t>
            </a:r>
            <a:r>
              <a:rPr lang="pl-PL" sz="1000" b="0" i="1" dirty="0" smtClean="0">
                <a:solidFill>
                  <a:srgbClr val="002060"/>
                </a:solidFill>
                <a:effectLst/>
              </a:rPr>
              <a:t>Marketing</a:t>
            </a:r>
            <a:r>
              <a:rPr lang="pl-PL" sz="1000" b="0" dirty="0" smtClean="0">
                <a:solidFill>
                  <a:srgbClr val="002060"/>
                </a:solidFill>
                <a:effectLst/>
              </a:rPr>
              <a:t>, Dom Wydawniczy REBIS Sp. z o.o., Poznań</a:t>
            </a:r>
          </a:p>
        </p:txBody>
      </p:sp>
    </p:spTree>
    <p:extLst>
      <p:ext uri="{BB962C8B-B14F-4D97-AF65-F5344CB8AC3E}">
        <p14:creationId xmlns:p14="http://schemas.microsoft.com/office/powerpoint/2010/main" val="160993539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jekt domyślny">
  <a:themeElements>
    <a:clrScheme name="Projekt domyślny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ojekt domyśln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3200" b="1" i="0" u="none" strike="noStrike" cap="none" normalizeH="0" baseline="0" smtClean="0">
            <a:ln>
              <a:noFill/>
            </a:ln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3200" b="1" i="0" u="none" strike="noStrike" cap="none" normalizeH="0" baseline="0" smtClean="0">
            <a:ln>
              <a:noFill/>
            </a:ln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</a:defRPr>
        </a:defPPr>
      </a:lstStyle>
    </a:lnDef>
  </a:objectDefaults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8662</TotalTime>
  <Words>786</Words>
  <Application>Microsoft Office PowerPoint</Application>
  <PresentationFormat>Pokaz na ekranie (4:3)</PresentationFormat>
  <Paragraphs>121</Paragraphs>
  <Slides>10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Projekt domyślny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EUROREG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Wojtek</dc:creator>
  <cp:lastModifiedBy>Wojciech Dziemianowicz</cp:lastModifiedBy>
  <cp:revision>393</cp:revision>
  <cp:lastPrinted>2016-04-23T08:42:33Z</cp:lastPrinted>
  <dcterms:created xsi:type="dcterms:W3CDTF">2003-01-27T16:19:51Z</dcterms:created>
  <dcterms:modified xsi:type="dcterms:W3CDTF">2016-10-02T12:40:26Z</dcterms:modified>
</cp:coreProperties>
</file>